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2">
  <p:sldMasterIdLst>
    <p:sldMasterId id="2147483660" r:id="rId1"/>
    <p:sldMasterId id="2147483667" r:id="rId2"/>
  </p:sldMasterIdLst>
  <p:notesMasterIdLst>
    <p:notesMasterId r:id="rId19"/>
  </p:notesMasterIdLst>
  <p:sldIdLst>
    <p:sldId id="257" r:id="rId3"/>
    <p:sldId id="258" r:id="rId4"/>
    <p:sldId id="259" r:id="rId5"/>
    <p:sldId id="289" r:id="rId6"/>
    <p:sldId id="295" r:id="rId7"/>
    <p:sldId id="296" r:id="rId8"/>
    <p:sldId id="297" r:id="rId9"/>
    <p:sldId id="293" r:id="rId10"/>
    <p:sldId id="308" r:id="rId11"/>
    <p:sldId id="303" r:id="rId12"/>
    <p:sldId id="309" r:id="rId13"/>
    <p:sldId id="300" r:id="rId14"/>
    <p:sldId id="310" r:id="rId15"/>
    <p:sldId id="311" r:id="rId16"/>
    <p:sldId id="301" r:id="rId17"/>
    <p:sldId id="283" r:id="rId18"/>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CC99"/>
    <a:srgbClr val="D9D9D9"/>
    <a:srgbClr val="000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660"/>
  </p:normalViewPr>
  <p:slideViewPr>
    <p:cSldViewPr>
      <p:cViewPr varScale="1">
        <p:scale>
          <a:sx n="65" d="100"/>
          <a:sy n="65"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F28F8C2-A2AD-4505-B8F2-006358AD1D39}" type="datetimeFigureOut">
              <a:rPr lang="zh-TW" altLang="en-US" smtClean="0"/>
              <a:t>2023/4/10</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BF3BE85-E7C3-4C19-9D89-6A63AA56B76A}" type="slidenum">
              <a:rPr lang="zh-TW" altLang="en-US" smtClean="0"/>
              <a:t>‹#›</a:t>
            </a:fld>
            <a:endParaRPr lang="zh-TW" altLang="en-US"/>
          </a:p>
        </p:txBody>
      </p:sp>
    </p:spTree>
    <p:extLst>
      <p:ext uri="{BB962C8B-B14F-4D97-AF65-F5344CB8AC3E}">
        <p14:creationId xmlns:p14="http://schemas.microsoft.com/office/powerpoint/2010/main" val="2989657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投影片圖像版面配置區 1"/>
          <p:cNvSpPr>
            <a:spLocks noGrp="1" noRot="1" noChangeAspect="1" noTextEdit="1"/>
          </p:cNvSpPr>
          <p:nvPr>
            <p:ph type="sldImg"/>
          </p:nvPr>
        </p:nvSpPr>
        <p:spPr bwMode="auto">
          <a:xfrm>
            <a:off x="920750" y="746125"/>
            <a:ext cx="496570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zh-TW" altLang="en-US" smtClean="0"/>
          </a:p>
        </p:txBody>
      </p:sp>
      <p:sp>
        <p:nvSpPr>
          <p:cNvPr id="95236" name="投影片編號版面配置區 3"/>
          <p:cNvSpPr txBox="1">
            <a:spLocks noGrp="1"/>
          </p:cNvSpPr>
          <p:nvPr/>
        </p:nvSpPr>
        <p:spPr bwMode="auto">
          <a:xfrm>
            <a:off x="3856040" y="9440866"/>
            <a:ext cx="2949575" cy="49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7" tIns="45485" rIns="90967" bIns="45485" anchor="b"/>
          <a:lstStyle>
            <a:lvl1pPr eaLnBrk="0" hangingPunct="0">
              <a:defRPr kumimoji="1" sz="1600">
                <a:solidFill>
                  <a:schemeClr val="tx1"/>
                </a:solidFill>
                <a:latin typeface="Times New Roman" pitchFamily="18" charset="0"/>
                <a:ea typeface="華康隸書體" charset="-120"/>
              </a:defRPr>
            </a:lvl1pPr>
            <a:lvl2pPr marL="742950" indent="-285750" eaLnBrk="0" hangingPunct="0">
              <a:defRPr kumimoji="1" sz="1600">
                <a:solidFill>
                  <a:schemeClr val="tx1"/>
                </a:solidFill>
                <a:latin typeface="Times New Roman" pitchFamily="18" charset="0"/>
                <a:ea typeface="華康隸書體" charset="-120"/>
              </a:defRPr>
            </a:lvl2pPr>
            <a:lvl3pPr marL="1143000" indent="-228600" eaLnBrk="0" hangingPunct="0">
              <a:defRPr kumimoji="1" sz="1600">
                <a:solidFill>
                  <a:schemeClr val="tx1"/>
                </a:solidFill>
                <a:latin typeface="Times New Roman" pitchFamily="18" charset="0"/>
                <a:ea typeface="華康隸書體" charset="-120"/>
              </a:defRPr>
            </a:lvl3pPr>
            <a:lvl4pPr marL="1600200" indent="-228600" eaLnBrk="0" hangingPunct="0">
              <a:defRPr kumimoji="1" sz="1600">
                <a:solidFill>
                  <a:schemeClr val="tx1"/>
                </a:solidFill>
                <a:latin typeface="Times New Roman" pitchFamily="18" charset="0"/>
                <a:ea typeface="華康隸書體" charset="-120"/>
              </a:defRPr>
            </a:lvl4pPr>
            <a:lvl5pPr marL="2057400" indent="-228600" eaLnBrk="0" hangingPunct="0">
              <a:defRPr kumimoji="1" sz="1600">
                <a:solidFill>
                  <a:schemeClr val="tx1"/>
                </a:solidFill>
                <a:latin typeface="Times New Roman"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itchFamily="18" charset="0"/>
                <a:ea typeface="華康隸書體" charset="-120"/>
              </a:defRPr>
            </a:lvl9pPr>
          </a:lstStyle>
          <a:p>
            <a:pPr algn="r" eaLnBrk="1" fontAlgn="base" hangingPunct="1">
              <a:spcBef>
                <a:spcPct val="0"/>
              </a:spcBef>
              <a:spcAft>
                <a:spcPct val="0"/>
              </a:spcAft>
            </a:pPr>
            <a:fld id="{8E7F8820-E34B-49FA-B3CD-FAB9090A1F2C}" type="slidenum">
              <a:rPr lang="zh-TW" altLang="en-US" sz="1200">
                <a:solidFill>
                  <a:prstClr val="black"/>
                </a:solidFill>
              </a:rPr>
              <a:pPr algn="r" eaLnBrk="1" fontAlgn="base" hangingPunct="1">
                <a:spcBef>
                  <a:spcPct val="0"/>
                </a:spcBef>
                <a:spcAft>
                  <a:spcPct val="0"/>
                </a:spcAft>
              </a:pPr>
              <a:t>2</a:t>
            </a:fld>
            <a:endParaRPr lang="en-US" altLang="zh-TW" sz="1200">
              <a:solidFill>
                <a:prstClr val="black"/>
              </a:solidFill>
            </a:endParaRPr>
          </a:p>
        </p:txBody>
      </p:sp>
    </p:spTree>
    <p:extLst>
      <p:ext uri="{BB962C8B-B14F-4D97-AF65-F5344CB8AC3E}">
        <p14:creationId xmlns:p14="http://schemas.microsoft.com/office/powerpoint/2010/main" val="172392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477000"/>
            <a:ext cx="9144000" cy="381000"/>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17" name="bk object 17"/>
          <p:cNvSpPr/>
          <p:nvPr/>
        </p:nvSpPr>
        <p:spPr>
          <a:xfrm>
            <a:off x="1" y="0"/>
            <a:ext cx="2555823" cy="885444"/>
          </a:xfrm>
          <a:prstGeom prst="rect">
            <a:avLst/>
          </a:prstGeom>
          <a:blipFill>
            <a:blip r:embed="rId3"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18" name="bk object 18"/>
          <p:cNvSpPr/>
          <p:nvPr/>
        </p:nvSpPr>
        <p:spPr>
          <a:xfrm>
            <a:off x="3851911" y="5445023"/>
            <a:ext cx="1446149" cy="1008316"/>
          </a:xfrm>
          <a:prstGeom prst="rect">
            <a:avLst/>
          </a:prstGeom>
          <a:blipFill>
            <a:blip r:embed="rId4" cstate="print"/>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ctrTitle"/>
          </p:nvPr>
        </p:nvSpPr>
        <p:spPr>
          <a:xfrm>
            <a:off x="806603" y="2229992"/>
            <a:ext cx="7530795" cy="553998"/>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3"/>
            <a:ext cx="6400800" cy="24622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69135C9-52B1-47CB-A79B-A6A0CB0BE4FE}" type="datetime1">
              <a:rPr lang="zh-TW" altLang="en-US" smtClean="0">
                <a:solidFill>
                  <a:prstClr val="black">
                    <a:tint val="75000"/>
                  </a:prstClr>
                </a:solidFill>
              </a:rPr>
              <a:pPr/>
              <a:t>2023/4/10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176853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223963"/>
            <a:ext cx="4025900" cy="4872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864100" y="1223963"/>
            <a:ext cx="4027488" cy="4872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7AC2E43E-0FF9-45C7-B5E4-56A110ED3FDF}" type="datetime1">
              <a:rPr lang="zh-TW" altLang="en-US" smtClean="0">
                <a:solidFill>
                  <a:prstClr val="black"/>
                </a:solidFill>
              </a:rPr>
              <a:pPr>
                <a:defRPr/>
              </a:pPr>
              <a:t>2023/4/10</a:t>
            </a:fld>
            <a:endParaRPr lang="en-US" altLang="zh-TW">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5D233F6D-65E8-4142-8D1B-1DC4A4D872ED}"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330387213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AD478E0C-4717-4972-A1B3-912BFA974D6E}" type="datetime1">
              <a:rPr lang="zh-TW" altLang="en-US" smtClean="0">
                <a:solidFill>
                  <a:prstClr val="black"/>
                </a:solidFill>
              </a:rPr>
              <a:pPr>
                <a:defRPr/>
              </a:pPr>
              <a:t>2023/4/10</a:t>
            </a:fld>
            <a:endParaRPr lang="en-US" altLang="zh-TW">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D600113E-7223-4380-80EC-5205F661CA7B}"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873027433"/>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DC4E56BB-293B-44A9-9610-7BF4A49FA966}" type="datetime1">
              <a:rPr lang="zh-TW" altLang="en-US" smtClean="0">
                <a:solidFill>
                  <a:prstClr val="black"/>
                </a:solidFill>
              </a:rPr>
              <a:pPr>
                <a:defRPr/>
              </a:pPr>
              <a:t>2023/4/10</a:t>
            </a:fld>
            <a:endParaRPr lang="en-US" altLang="zh-TW">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CC982FF4-071F-40AF-A49D-0780379215B7}"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14606235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空白">
    <p:bg>
      <p:bgRef idx="1001">
        <a:schemeClr val="bg1"/>
      </p:bgRef>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F670058-0A38-4405-8547-20A0063EF8A7}" type="datetime1">
              <a:rPr lang="zh-TW" altLang="en-US" smtClean="0">
                <a:solidFill>
                  <a:prstClr val="black"/>
                </a:solidFill>
              </a:rPr>
              <a:pPr>
                <a:defRPr/>
              </a:pPr>
              <a:t>2023/4/10</a:t>
            </a:fld>
            <a:endParaRPr lang="en-US" altLang="zh-TW">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354BEFCB-66BC-46BA-85B5-7B47B07355DD}" type="slidenum">
              <a:rPr lang="en-US" altLang="zh-TW" b="1">
                <a:solidFill>
                  <a:prstClr val="black"/>
                </a:solidFill>
              </a:rPr>
              <a:pPr>
                <a:defRPr/>
              </a:pPr>
              <a:t>‹#›</a:t>
            </a:fld>
            <a:endParaRPr lang="en-US" altLang="zh-TW" b="1">
              <a:solidFill>
                <a:prstClr val="black"/>
              </a:solidFill>
            </a:endParaRPr>
          </a:p>
        </p:txBody>
      </p:sp>
      <p:sp>
        <p:nvSpPr>
          <p:cNvPr id="5" name="標題 4"/>
          <p:cNvSpPr>
            <a:spLocks noGrp="1"/>
          </p:cNvSpPr>
          <p:nvPr>
            <p:ph type="title"/>
          </p:nvPr>
        </p:nvSpPr>
        <p:spPr>
          <a:xfrm>
            <a:off x="1256556" y="60071"/>
            <a:ext cx="7864475" cy="831850"/>
          </a:xfrm>
        </p:spPr>
        <p:txBody>
          <a:bodyPr/>
          <a:lstStyle/>
          <a:p>
            <a:r>
              <a:rPr lang="zh-TW" altLang="en-US" dirty="0" smtClean="0"/>
              <a:t>按一下以編輯母片標題樣式</a:t>
            </a:r>
            <a:endParaRPr lang="zh-TW" altLang="en-US" dirty="0"/>
          </a:p>
        </p:txBody>
      </p:sp>
    </p:spTree>
    <p:extLst>
      <p:ext uri="{BB962C8B-B14F-4D97-AF65-F5344CB8AC3E}">
        <p14:creationId xmlns:p14="http://schemas.microsoft.com/office/powerpoint/2010/main" val="3150186830"/>
      </p:ext>
    </p:extLst>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B51F7BD-7878-42A6-8610-8F00FF6FFF17}" type="datetime1">
              <a:rPr lang="zh-TW" altLang="en-US" smtClean="0">
                <a:solidFill>
                  <a:prstClr val="black"/>
                </a:solidFill>
              </a:rPr>
              <a:pPr>
                <a:defRPr/>
              </a:pPr>
              <a:t>2023/4/10</a:t>
            </a:fld>
            <a:endParaRPr lang="en-US" altLang="zh-TW">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E1789107-B36B-44E9-942D-206F28FD69E6}"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965587611"/>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C2E36542-4F46-4E07-9369-7098B8D4B51A}" type="datetime1">
              <a:rPr lang="zh-TW" altLang="en-US" smtClean="0">
                <a:solidFill>
                  <a:prstClr val="black"/>
                </a:solidFill>
              </a:rPr>
              <a:pPr>
                <a:defRPr/>
              </a:pPr>
              <a:t>2023/4/10</a:t>
            </a:fld>
            <a:endParaRPr lang="en-US" altLang="zh-TW">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FF130D96-2887-46E1-A8F0-6F2A773E534F}"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2945817627"/>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BB763618-3224-4484-B621-D405A3880709}" type="datetime1">
              <a:rPr lang="zh-TW" altLang="en-US" smtClean="0">
                <a:solidFill>
                  <a:prstClr val="black"/>
                </a:solidFill>
              </a:rPr>
              <a:pPr>
                <a:defRPr/>
              </a:pPr>
              <a:t>2023/4/10</a:t>
            </a:fld>
            <a:endParaRPr lang="en-US" altLang="zh-TW">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E49FB89F-49F3-4BB8-BF97-E4CC67ADE481}"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2527115008"/>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0540" y="76200"/>
            <a:ext cx="205105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76200"/>
            <a:ext cx="6002338"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49B2FB86-A885-47D0-B4C9-21EAD65D5659}" type="datetime1">
              <a:rPr lang="zh-TW" altLang="en-US" smtClean="0">
                <a:solidFill>
                  <a:prstClr val="black"/>
                </a:solidFill>
              </a:rPr>
              <a:pPr>
                <a:defRPr/>
              </a:pPr>
              <a:t>2023/4/10</a:t>
            </a:fld>
            <a:endParaRPr lang="en-US" altLang="zh-TW">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D0F84915-3B2F-4A7E-B4F3-F20031034F25}"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1804247539"/>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27115" y="76200"/>
            <a:ext cx="7864475" cy="83185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223963"/>
            <a:ext cx="4025900" cy="48720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864100" y="1223963"/>
            <a:ext cx="4027488" cy="48720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2FA330F7-9117-4B77-9113-8D13EF9B949A}" type="datetime1">
              <a:rPr lang="zh-TW" altLang="en-US" smtClean="0">
                <a:solidFill>
                  <a:prstClr val="black"/>
                </a:solidFill>
              </a:rPr>
              <a:pPr>
                <a:defRPr/>
              </a:pPr>
              <a:t>2023/4/10</a:t>
            </a:fld>
            <a:endParaRPr lang="en-US" altLang="zh-TW">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ABA01971-E23E-42D6-A60D-4C5625D70F76}"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144294691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F0000"/>
                </a:solidFill>
                <a:latin typeface="微軟正黑體"/>
                <a:cs typeface="微軟正黑體"/>
              </a:defRPr>
            </a:lvl1pPr>
          </a:lstStyle>
          <a:p>
            <a:endParaRPr/>
          </a:p>
        </p:txBody>
      </p:sp>
      <p:sp>
        <p:nvSpPr>
          <p:cNvPr id="3" name="Holder 3"/>
          <p:cNvSpPr>
            <a:spLocks noGrp="1"/>
          </p:cNvSpPr>
          <p:nvPr>
            <p:ph type="body" idx="1"/>
          </p:nvPr>
        </p:nvSpPr>
        <p:spPr/>
        <p:txBody>
          <a:bodyPr lIns="0" tIns="0" rIns="0" bIns="0"/>
          <a:lstStyle>
            <a:lvl1pPr>
              <a:defRPr sz="1600" b="1" i="0">
                <a:solidFill>
                  <a:srgbClr val="393950"/>
                </a:solidFill>
                <a:latin typeface="微軟正黑體"/>
                <a:cs typeface="微軟正黑體"/>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9601D96-ABFF-4B6B-B4B4-A3FE0FD72A66}" type="datetime1">
              <a:rPr lang="zh-TW" altLang="en-US" smtClean="0">
                <a:solidFill>
                  <a:prstClr val="black">
                    <a:tint val="75000"/>
                  </a:prstClr>
                </a:solidFill>
              </a:rPr>
              <a:pPr/>
              <a:t>2023/4/10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302394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F0000"/>
                </a:solidFill>
                <a:latin typeface="微軟正黑體"/>
                <a:cs typeface="微軟正黑體"/>
              </a:defRPr>
            </a:lvl1pPr>
          </a:lstStyle>
          <a:p>
            <a:endParaRPr/>
          </a:p>
        </p:txBody>
      </p:sp>
      <p:sp>
        <p:nvSpPr>
          <p:cNvPr id="3" name="Holder 3"/>
          <p:cNvSpPr>
            <a:spLocks noGrp="1"/>
          </p:cNvSpPr>
          <p:nvPr>
            <p:ph sz="half" idx="2"/>
          </p:nvPr>
        </p:nvSpPr>
        <p:spPr>
          <a:xfrm>
            <a:off x="457200" y="1577343"/>
            <a:ext cx="3977640" cy="24622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3"/>
            <a:ext cx="3977640" cy="24622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96D3F2B-153F-4899-9C1C-F8CDFB5AA87C}" type="datetime1">
              <a:rPr lang="zh-TW" altLang="en-US" smtClean="0">
                <a:solidFill>
                  <a:prstClr val="black">
                    <a:tint val="75000"/>
                  </a:prstClr>
                </a:solidFill>
              </a:rPr>
              <a:pPr/>
              <a:t>2023/4/10</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201579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65114" y="946217"/>
            <a:ext cx="8626538" cy="71437"/>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title"/>
          </p:nvPr>
        </p:nvSpPr>
        <p:spPr/>
        <p:txBody>
          <a:bodyPr lIns="0" tIns="0" rIns="0" bIns="0"/>
          <a:lstStyle>
            <a:lvl1pPr>
              <a:defRPr sz="3600" b="1" i="0">
                <a:solidFill>
                  <a:srgbClr val="FF0000"/>
                </a:solidFill>
                <a:latin typeface="微軟正黑體"/>
                <a:cs typeface="微軟正黑體"/>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D60ADC41-8F8D-4E72-AEB8-5E4A42F4BFD4}" type="datetime1">
              <a:rPr lang="zh-TW" altLang="en-US" smtClean="0">
                <a:solidFill>
                  <a:prstClr val="black">
                    <a:tint val="75000"/>
                  </a:prstClr>
                </a:solidFill>
              </a:rPr>
              <a:pPr/>
              <a:t>2023/4/10</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321606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65114" y="946217"/>
            <a:ext cx="8626538" cy="71437"/>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17" name="bk object 17"/>
          <p:cNvSpPr/>
          <p:nvPr/>
        </p:nvSpPr>
        <p:spPr>
          <a:xfrm>
            <a:off x="35496" y="30530"/>
            <a:ext cx="1239596" cy="86431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18" name="bk object 18"/>
          <p:cNvSpPr/>
          <p:nvPr/>
        </p:nvSpPr>
        <p:spPr>
          <a:xfrm>
            <a:off x="626429" y="2193670"/>
            <a:ext cx="3194685" cy="1620520"/>
          </a:xfrm>
          <a:custGeom>
            <a:avLst/>
            <a:gdLst/>
            <a:ahLst/>
            <a:cxnLst/>
            <a:rect l="l" t="t" r="r" b="b"/>
            <a:pathLst>
              <a:path w="3194685" h="1620520">
                <a:moveTo>
                  <a:pt x="3194240" y="0"/>
                </a:moveTo>
                <a:lnTo>
                  <a:pt x="270001" y="0"/>
                </a:lnTo>
                <a:lnTo>
                  <a:pt x="221467" y="4350"/>
                </a:lnTo>
                <a:lnTo>
                  <a:pt x="175787" y="16894"/>
                </a:lnTo>
                <a:lnTo>
                  <a:pt x="133724" y="36867"/>
                </a:lnTo>
                <a:lnTo>
                  <a:pt x="96040" y="63507"/>
                </a:lnTo>
                <a:lnTo>
                  <a:pt x="63499" y="96051"/>
                </a:lnTo>
                <a:lnTo>
                  <a:pt x="36861" y="133735"/>
                </a:lnTo>
                <a:lnTo>
                  <a:pt x="16891" y="175797"/>
                </a:lnTo>
                <a:lnTo>
                  <a:pt x="4349" y="221474"/>
                </a:lnTo>
                <a:lnTo>
                  <a:pt x="0" y="270001"/>
                </a:lnTo>
                <a:lnTo>
                  <a:pt x="0" y="1350009"/>
                </a:lnTo>
                <a:lnTo>
                  <a:pt x="4349" y="1398537"/>
                </a:lnTo>
                <a:lnTo>
                  <a:pt x="16891" y="1444214"/>
                </a:lnTo>
                <a:lnTo>
                  <a:pt x="36861" y="1486276"/>
                </a:lnTo>
                <a:lnTo>
                  <a:pt x="63499" y="1523960"/>
                </a:lnTo>
                <a:lnTo>
                  <a:pt x="96040" y="1556504"/>
                </a:lnTo>
                <a:lnTo>
                  <a:pt x="133724" y="1583144"/>
                </a:lnTo>
                <a:lnTo>
                  <a:pt x="175787" y="1603117"/>
                </a:lnTo>
                <a:lnTo>
                  <a:pt x="221467" y="1615661"/>
                </a:lnTo>
                <a:lnTo>
                  <a:pt x="270001" y="1620011"/>
                </a:lnTo>
                <a:lnTo>
                  <a:pt x="3194240" y="1620011"/>
                </a:lnTo>
                <a:lnTo>
                  <a:pt x="3194240" y="0"/>
                </a:lnTo>
                <a:close/>
              </a:path>
            </a:pathLst>
          </a:custGeom>
          <a:solidFill>
            <a:srgbClr val="D9D9D9"/>
          </a:solidFill>
        </p:spPr>
        <p:txBody>
          <a:bodyPr wrap="square" lIns="0" tIns="0" rIns="0" bIns="0" rtlCol="0"/>
          <a:lstStyle/>
          <a:p>
            <a:endParaRPr>
              <a:solidFill>
                <a:prstClr val="black"/>
              </a:solidFill>
            </a:endParaRPr>
          </a:p>
        </p:txBody>
      </p:sp>
      <p:sp>
        <p:nvSpPr>
          <p:cNvPr id="19" name="bk object 19"/>
          <p:cNvSpPr/>
          <p:nvPr/>
        </p:nvSpPr>
        <p:spPr>
          <a:xfrm>
            <a:off x="3825113" y="2193670"/>
            <a:ext cx="360045" cy="1620520"/>
          </a:xfrm>
          <a:custGeom>
            <a:avLst/>
            <a:gdLst/>
            <a:ahLst/>
            <a:cxnLst/>
            <a:rect l="l" t="t" r="r" b="b"/>
            <a:pathLst>
              <a:path w="360045" h="1620520">
                <a:moveTo>
                  <a:pt x="89915" y="0"/>
                </a:moveTo>
                <a:lnTo>
                  <a:pt x="0" y="0"/>
                </a:lnTo>
                <a:lnTo>
                  <a:pt x="0" y="1620011"/>
                </a:lnTo>
                <a:lnTo>
                  <a:pt x="89915" y="1620011"/>
                </a:lnTo>
                <a:lnTo>
                  <a:pt x="138443" y="1615661"/>
                </a:lnTo>
                <a:lnTo>
                  <a:pt x="184120" y="1603117"/>
                </a:lnTo>
                <a:lnTo>
                  <a:pt x="226182" y="1583144"/>
                </a:lnTo>
                <a:lnTo>
                  <a:pt x="263866" y="1556504"/>
                </a:lnTo>
                <a:lnTo>
                  <a:pt x="296410" y="1523960"/>
                </a:lnTo>
                <a:lnTo>
                  <a:pt x="323050" y="1486276"/>
                </a:lnTo>
                <a:lnTo>
                  <a:pt x="343023" y="1444214"/>
                </a:lnTo>
                <a:lnTo>
                  <a:pt x="355567" y="1398537"/>
                </a:lnTo>
                <a:lnTo>
                  <a:pt x="359917" y="1350009"/>
                </a:lnTo>
                <a:lnTo>
                  <a:pt x="359917" y="270001"/>
                </a:lnTo>
                <a:lnTo>
                  <a:pt x="355567" y="221474"/>
                </a:lnTo>
                <a:lnTo>
                  <a:pt x="343023" y="175797"/>
                </a:lnTo>
                <a:lnTo>
                  <a:pt x="323050" y="133735"/>
                </a:lnTo>
                <a:lnTo>
                  <a:pt x="296410" y="96051"/>
                </a:lnTo>
                <a:lnTo>
                  <a:pt x="263866" y="63507"/>
                </a:lnTo>
                <a:lnTo>
                  <a:pt x="226182" y="36867"/>
                </a:lnTo>
                <a:lnTo>
                  <a:pt x="184120" y="16894"/>
                </a:lnTo>
                <a:lnTo>
                  <a:pt x="138443" y="4350"/>
                </a:lnTo>
                <a:lnTo>
                  <a:pt x="89915" y="0"/>
                </a:lnTo>
                <a:close/>
              </a:path>
            </a:pathLst>
          </a:custGeom>
          <a:solidFill>
            <a:srgbClr val="4F81BC"/>
          </a:solidFill>
        </p:spPr>
        <p:txBody>
          <a:bodyPr wrap="square" lIns="0" tIns="0" rIns="0" bIns="0" rtlCol="0"/>
          <a:lstStyle/>
          <a:p>
            <a:endParaRPr>
              <a:solidFill>
                <a:prstClr val="black"/>
              </a:solidFill>
            </a:endParaRPr>
          </a:p>
        </p:txBody>
      </p:sp>
      <p:sp>
        <p:nvSpPr>
          <p:cNvPr id="20" name="bk object 20"/>
          <p:cNvSpPr/>
          <p:nvPr/>
        </p:nvSpPr>
        <p:spPr>
          <a:xfrm>
            <a:off x="919518" y="2060833"/>
            <a:ext cx="1195070" cy="1170305"/>
          </a:xfrm>
          <a:custGeom>
            <a:avLst/>
            <a:gdLst/>
            <a:ahLst/>
            <a:cxnLst/>
            <a:rect l="l" t="t" r="r" b="b"/>
            <a:pathLst>
              <a:path w="1195070" h="1170305">
                <a:moveTo>
                  <a:pt x="1014818" y="0"/>
                </a:moveTo>
                <a:lnTo>
                  <a:pt x="0" y="0"/>
                </a:lnTo>
                <a:lnTo>
                  <a:pt x="44013" y="8893"/>
                </a:lnTo>
                <a:lnTo>
                  <a:pt x="79957" y="33146"/>
                </a:lnTo>
                <a:lnTo>
                  <a:pt x="104193" y="69115"/>
                </a:lnTo>
                <a:lnTo>
                  <a:pt x="113080" y="113157"/>
                </a:lnTo>
                <a:lnTo>
                  <a:pt x="113080" y="315722"/>
                </a:lnTo>
                <a:lnTo>
                  <a:pt x="114858" y="315722"/>
                </a:lnTo>
                <a:lnTo>
                  <a:pt x="114858" y="989965"/>
                </a:lnTo>
                <a:lnTo>
                  <a:pt x="121288" y="1037832"/>
                </a:lnTo>
                <a:lnTo>
                  <a:pt x="139435" y="1080849"/>
                </a:lnTo>
                <a:lnTo>
                  <a:pt x="167582" y="1117298"/>
                </a:lnTo>
                <a:lnTo>
                  <a:pt x="204014" y="1145460"/>
                </a:lnTo>
                <a:lnTo>
                  <a:pt x="247015" y="1163616"/>
                </a:lnTo>
                <a:lnTo>
                  <a:pt x="294868" y="1170051"/>
                </a:lnTo>
                <a:lnTo>
                  <a:pt x="1014818" y="1170051"/>
                </a:lnTo>
                <a:lnTo>
                  <a:pt x="1062686" y="1163616"/>
                </a:lnTo>
                <a:lnTo>
                  <a:pt x="1105703" y="1145460"/>
                </a:lnTo>
                <a:lnTo>
                  <a:pt x="1142152" y="1117298"/>
                </a:lnTo>
                <a:lnTo>
                  <a:pt x="1170313" y="1080849"/>
                </a:lnTo>
                <a:lnTo>
                  <a:pt x="1188470" y="1037832"/>
                </a:lnTo>
                <a:lnTo>
                  <a:pt x="1194904" y="989965"/>
                </a:lnTo>
                <a:lnTo>
                  <a:pt x="1194904" y="180086"/>
                </a:lnTo>
                <a:lnTo>
                  <a:pt x="1188470" y="132218"/>
                </a:lnTo>
                <a:lnTo>
                  <a:pt x="1170313" y="89201"/>
                </a:lnTo>
                <a:lnTo>
                  <a:pt x="1142152" y="52752"/>
                </a:lnTo>
                <a:lnTo>
                  <a:pt x="1105703" y="24590"/>
                </a:lnTo>
                <a:lnTo>
                  <a:pt x="1062686" y="6434"/>
                </a:lnTo>
                <a:lnTo>
                  <a:pt x="1014818" y="0"/>
                </a:lnTo>
                <a:close/>
              </a:path>
            </a:pathLst>
          </a:custGeom>
          <a:solidFill>
            <a:srgbClr val="4F81BC"/>
          </a:solidFill>
        </p:spPr>
        <p:txBody>
          <a:bodyPr wrap="square" lIns="0" tIns="0" rIns="0" bIns="0" rtlCol="0"/>
          <a:lstStyle/>
          <a:p>
            <a:endParaRPr>
              <a:solidFill>
                <a:prstClr val="black"/>
              </a:solidFill>
            </a:endParaRPr>
          </a:p>
        </p:txBody>
      </p:sp>
      <p:sp>
        <p:nvSpPr>
          <p:cNvPr id="21" name="bk object 21"/>
          <p:cNvSpPr/>
          <p:nvPr/>
        </p:nvSpPr>
        <p:spPr>
          <a:xfrm>
            <a:off x="806424" y="2060829"/>
            <a:ext cx="226174" cy="138430"/>
          </a:xfrm>
          <a:prstGeom prst="rect">
            <a:avLst/>
          </a:prstGeom>
          <a:blipFill>
            <a:blip r:embed="rId4"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22" name="bk object 22"/>
          <p:cNvSpPr/>
          <p:nvPr/>
        </p:nvSpPr>
        <p:spPr>
          <a:xfrm>
            <a:off x="4788029" y="2241042"/>
            <a:ext cx="3194685" cy="1620520"/>
          </a:xfrm>
          <a:custGeom>
            <a:avLst/>
            <a:gdLst/>
            <a:ahLst/>
            <a:cxnLst/>
            <a:rect l="l" t="t" r="r" b="b"/>
            <a:pathLst>
              <a:path w="3194684" h="1620520">
                <a:moveTo>
                  <a:pt x="3194304" y="0"/>
                </a:moveTo>
                <a:lnTo>
                  <a:pt x="270001" y="0"/>
                </a:lnTo>
                <a:lnTo>
                  <a:pt x="221474" y="4350"/>
                </a:lnTo>
                <a:lnTo>
                  <a:pt x="175797" y="16894"/>
                </a:lnTo>
                <a:lnTo>
                  <a:pt x="133735" y="36867"/>
                </a:lnTo>
                <a:lnTo>
                  <a:pt x="96051" y="63507"/>
                </a:lnTo>
                <a:lnTo>
                  <a:pt x="63507" y="96051"/>
                </a:lnTo>
                <a:lnTo>
                  <a:pt x="36867" y="133735"/>
                </a:lnTo>
                <a:lnTo>
                  <a:pt x="16894" y="175797"/>
                </a:lnTo>
                <a:lnTo>
                  <a:pt x="4350" y="221474"/>
                </a:lnTo>
                <a:lnTo>
                  <a:pt x="0" y="270002"/>
                </a:lnTo>
                <a:lnTo>
                  <a:pt x="0" y="1350010"/>
                </a:lnTo>
                <a:lnTo>
                  <a:pt x="4350" y="1398537"/>
                </a:lnTo>
                <a:lnTo>
                  <a:pt x="16894" y="1444214"/>
                </a:lnTo>
                <a:lnTo>
                  <a:pt x="36867" y="1486276"/>
                </a:lnTo>
                <a:lnTo>
                  <a:pt x="63507" y="1523960"/>
                </a:lnTo>
                <a:lnTo>
                  <a:pt x="96051" y="1556504"/>
                </a:lnTo>
                <a:lnTo>
                  <a:pt x="133735" y="1583144"/>
                </a:lnTo>
                <a:lnTo>
                  <a:pt x="175797" y="1603117"/>
                </a:lnTo>
                <a:lnTo>
                  <a:pt x="221474" y="1615661"/>
                </a:lnTo>
                <a:lnTo>
                  <a:pt x="270001" y="1620012"/>
                </a:lnTo>
                <a:lnTo>
                  <a:pt x="3194304" y="1620012"/>
                </a:lnTo>
                <a:lnTo>
                  <a:pt x="3194304" y="0"/>
                </a:lnTo>
                <a:close/>
              </a:path>
            </a:pathLst>
          </a:custGeom>
          <a:solidFill>
            <a:srgbClr val="D9D9D9"/>
          </a:solidFill>
        </p:spPr>
        <p:txBody>
          <a:bodyPr wrap="square" lIns="0" tIns="0" rIns="0" bIns="0" rtlCol="0"/>
          <a:lstStyle/>
          <a:p>
            <a:endParaRPr>
              <a:solidFill>
                <a:prstClr val="black"/>
              </a:solidFill>
            </a:endParaRPr>
          </a:p>
        </p:txBody>
      </p:sp>
      <p:sp>
        <p:nvSpPr>
          <p:cNvPr id="23" name="bk object 23"/>
          <p:cNvSpPr/>
          <p:nvPr/>
        </p:nvSpPr>
        <p:spPr>
          <a:xfrm>
            <a:off x="7986650" y="2241042"/>
            <a:ext cx="360045" cy="1620520"/>
          </a:xfrm>
          <a:custGeom>
            <a:avLst/>
            <a:gdLst/>
            <a:ahLst/>
            <a:cxnLst/>
            <a:rect l="l" t="t" r="r" b="b"/>
            <a:pathLst>
              <a:path w="360045" h="1620520">
                <a:moveTo>
                  <a:pt x="90043" y="0"/>
                </a:moveTo>
                <a:lnTo>
                  <a:pt x="0" y="0"/>
                </a:lnTo>
                <a:lnTo>
                  <a:pt x="0" y="1620012"/>
                </a:lnTo>
                <a:lnTo>
                  <a:pt x="90043" y="1620012"/>
                </a:lnTo>
                <a:lnTo>
                  <a:pt x="138570" y="1615661"/>
                </a:lnTo>
                <a:lnTo>
                  <a:pt x="184247" y="1603117"/>
                </a:lnTo>
                <a:lnTo>
                  <a:pt x="226309" y="1583144"/>
                </a:lnTo>
                <a:lnTo>
                  <a:pt x="263993" y="1556504"/>
                </a:lnTo>
                <a:lnTo>
                  <a:pt x="296537" y="1523960"/>
                </a:lnTo>
                <a:lnTo>
                  <a:pt x="323177" y="1486276"/>
                </a:lnTo>
                <a:lnTo>
                  <a:pt x="343150" y="1444214"/>
                </a:lnTo>
                <a:lnTo>
                  <a:pt x="355694" y="1398537"/>
                </a:lnTo>
                <a:lnTo>
                  <a:pt x="360045" y="1350010"/>
                </a:lnTo>
                <a:lnTo>
                  <a:pt x="360045" y="270002"/>
                </a:lnTo>
                <a:lnTo>
                  <a:pt x="355694" y="221474"/>
                </a:lnTo>
                <a:lnTo>
                  <a:pt x="343150" y="175797"/>
                </a:lnTo>
                <a:lnTo>
                  <a:pt x="323177" y="133735"/>
                </a:lnTo>
                <a:lnTo>
                  <a:pt x="296537" y="96051"/>
                </a:lnTo>
                <a:lnTo>
                  <a:pt x="263993" y="63507"/>
                </a:lnTo>
                <a:lnTo>
                  <a:pt x="226309" y="36867"/>
                </a:lnTo>
                <a:lnTo>
                  <a:pt x="184247" y="16894"/>
                </a:lnTo>
                <a:lnTo>
                  <a:pt x="138570" y="4350"/>
                </a:lnTo>
                <a:lnTo>
                  <a:pt x="90043" y="0"/>
                </a:lnTo>
                <a:close/>
              </a:path>
            </a:pathLst>
          </a:custGeom>
          <a:solidFill>
            <a:srgbClr val="C0504D"/>
          </a:solidFill>
        </p:spPr>
        <p:txBody>
          <a:bodyPr wrap="square" lIns="0" tIns="0" rIns="0" bIns="0" rtlCol="0"/>
          <a:lstStyle/>
          <a:p>
            <a:endParaRPr>
              <a:solidFill>
                <a:prstClr val="black"/>
              </a:solidFill>
            </a:endParaRPr>
          </a:p>
        </p:txBody>
      </p:sp>
      <p:sp>
        <p:nvSpPr>
          <p:cNvPr id="24" name="bk object 24"/>
          <p:cNvSpPr/>
          <p:nvPr/>
        </p:nvSpPr>
        <p:spPr>
          <a:xfrm>
            <a:off x="5081143" y="2108204"/>
            <a:ext cx="1195070" cy="1170305"/>
          </a:xfrm>
          <a:custGeom>
            <a:avLst/>
            <a:gdLst/>
            <a:ahLst/>
            <a:cxnLst/>
            <a:rect l="l" t="t" r="r" b="b"/>
            <a:pathLst>
              <a:path w="1195070" h="1170304">
                <a:moveTo>
                  <a:pt x="1014857" y="0"/>
                </a:moveTo>
                <a:lnTo>
                  <a:pt x="0" y="0"/>
                </a:lnTo>
                <a:lnTo>
                  <a:pt x="44021" y="8893"/>
                </a:lnTo>
                <a:lnTo>
                  <a:pt x="79946" y="33146"/>
                </a:lnTo>
                <a:lnTo>
                  <a:pt x="104155" y="69115"/>
                </a:lnTo>
                <a:lnTo>
                  <a:pt x="113030" y="113157"/>
                </a:lnTo>
                <a:lnTo>
                  <a:pt x="113030" y="315722"/>
                </a:lnTo>
                <a:lnTo>
                  <a:pt x="114808" y="315722"/>
                </a:lnTo>
                <a:lnTo>
                  <a:pt x="114808" y="989964"/>
                </a:lnTo>
                <a:lnTo>
                  <a:pt x="121242" y="1037832"/>
                </a:lnTo>
                <a:lnTo>
                  <a:pt x="139398" y="1080849"/>
                </a:lnTo>
                <a:lnTo>
                  <a:pt x="167560" y="1117298"/>
                </a:lnTo>
                <a:lnTo>
                  <a:pt x="204009" y="1145460"/>
                </a:lnTo>
                <a:lnTo>
                  <a:pt x="247026" y="1163616"/>
                </a:lnTo>
                <a:lnTo>
                  <a:pt x="294894" y="1170051"/>
                </a:lnTo>
                <a:lnTo>
                  <a:pt x="1014857" y="1170051"/>
                </a:lnTo>
                <a:lnTo>
                  <a:pt x="1062715" y="1163616"/>
                </a:lnTo>
                <a:lnTo>
                  <a:pt x="1105709" y="1145460"/>
                </a:lnTo>
                <a:lnTo>
                  <a:pt x="1142126" y="1117298"/>
                </a:lnTo>
                <a:lnTo>
                  <a:pt x="1170257" y="1080849"/>
                </a:lnTo>
                <a:lnTo>
                  <a:pt x="1188391" y="1037832"/>
                </a:lnTo>
                <a:lnTo>
                  <a:pt x="1194816" y="989964"/>
                </a:lnTo>
                <a:lnTo>
                  <a:pt x="1194816" y="180086"/>
                </a:lnTo>
                <a:lnTo>
                  <a:pt x="1188391" y="132218"/>
                </a:lnTo>
                <a:lnTo>
                  <a:pt x="1170257" y="89201"/>
                </a:lnTo>
                <a:lnTo>
                  <a:pt x="1142126" y="52752"/>
                </a:lnTo>
                <a:lnTo>
                  <a:pt x="1105709" y="24590"/>
                </a:lnTo>
                <a:lnTo>
                  <a:pt x="1062715" y="6434"/>
                </a:lnTo>
                <a:lnTo>
                  <a:pt x="1014857" y="0"/>
                </a:lnTo>
                <a:close/>
              </a:path>
            </a:pathLst>
          </a:custGeom>
          <a:solidFill>
            <a:srgbClr val="C0504D"/>
          </a:solidFill>
        </p:spPr>
        <p:txBody>
          <a:bodyPr wrap="square" lIns="0" tIns="0" rIns="0" bIns="0" rtlCol="0"/>
          <a:lstStyle/>
          <a:p>
            <a:endParaRPr>
              <a:solidFill>
                <a:prstClr val="black"/>
              </a:solidFill>
            </a:endParaRPr>
          </a:p>
        </p:txBody>
      </p:sp>
      <p:sp>
        <p:nvSpPr>
          <p:cNvPr id="25" name="bk object 25"/>
          <p:cNvSpPr/>
          <p:nvPr/>
        </p:nvSpPr>
        <p:spPr>
          <a:xfrm>
            <a:off x="4967987" y="2108204"/>
            <a:ext cx="226187" cy="138429"/>
          </a:xfrm>
          <a:prstGeom prst="rect">
            <a:avLst/>
          </a:prstGeom>
          <a:blipFill>
            <a:blip r:embed="rId5"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26" name="bk object 26"/>
          <p:cNvSpPr/>
          <p:nvPr/>
        </p:nvSpPr>
        <p:spPr>
          <a:xfrm>
            <a:off x="626429" y="4444619"/>
            <a:ext cx="3194685" cy="1620520"/>
          </a:xfrm>
          <a:custGeom>
            <a:avLst/>
            <a:gdLst/>
            <a:ahLst/>
            <a:cxnLst/>
            <a:rect l="l" t="t" r="r" b="b"/>
            <a:pathLst>
              <a:path w="3194685" h="1620520">
                <a:moveTo>
                  <a:pt x="3194240" y="0"/>
                </a:moveTo>
                <a:lnTo>
                  <a:pt x="270001" y="0"/>
                </a:lnTo>
                <a:lnTo>
                  <a:pt x="221467" y="4350"/>
                </a:lnTo>
                <a:lnTo>
                  <a:pt x="175787" y="16894"/>
                </a:lnTo>
                <a:lnTo>
                  <a:pt x="133724" y="36867"/>
                </a:lnTo>
                <a:lnTo>
                  <a:pt x="96040" y="63507"/>
                </a:lnTo>
                <a:lnTo>
                  <a:pt x="63499" y="96051"/>
                </a:lnTo>
                <a:lnTo>
                  <a:pt x="36861" y="133735"/>
                </a:lnTo>
                <a:lnTo>
                  <a:pt x="16891" y="175797"/>
                </a:lnTo>
                <a:lnTo>
                  <a:pt x="4349" y="221474"/>
                </a:lnTo>
                <a:lnTo>
                  <a:pt x="0" y="270001"/>
                </a:lnTo>
                <a:lnTo>
                  <a:pt x="0" y="1350035"/>
                </a:lnTo>
                <a:lnTo>
                  <a:pt x="4349" y="1398570"/>
                </a:lnTo>
                <a:lnTo>
                  <a:pt x="16891" y="1444250"/>
                </a:lnTo>
                <a:lnTo>
                  <a:pt x="36861" y="1486312"/>
                </a:lnTo>
                <a:lnTo>
                  <a:pt x="63499" y="1523996"/>
                </a:lnTo>
                <a:lnTo>
                  <a:pt x="96040" y="1556538"/>
                </a:lnTo>
                <a:lnTo>
                  <a:pt x="133724" y="1583175"/>
                </a:lnTo>
                <a:lnTo>
                  <a:pt x="175787" y="1603146"/>
                </a:lnTo>
                <a:lnTo>
                  <a:pt x="221467" y="1615687"/>
                </a:lnTo>
                <a:lnTo>
                  <a:pt x="270001" y="1620037"/>
                </a:lnTo>
                <a:lnTo>
                  <a:pt x="3194240" y="1620037"/>
                </a:lnTo>
                <a:lnTo>
                  <a:pt x="3194240" y="0"/>
                </a:lnTo>
                <a:close/>
              </a:path>
            </a:pathLst>
          </a:custGeom>
          <a:solidFill>
            <a:srgbClr val="D9D9D9"/>
          </a:solidFill>
        </p:spPr>
        <p:txBody>
          <a:bodyPr wrap="square" lIns="0" tIns="0" rIns="0" bIns="0" rtlCol="0"/>
          <a:lstStyle/>
          <a:p>
            <a:endParaRPr>
              <a:solidFill>
                <a:prstClr val="black"/>
              </a:solidFill>
            </a:endParaRPr>
          </a:p>
        </p:txBody>
      </p:sp>
      <p:sp>
        <p:nvSpPr>
          <p:cNvPr id="27" name="bk object 27"/>
          <p:cNvSpPr/>
          <p:nvPr/>
        </p:nvSpPr>
        <p:spPr>
          <a:xfrm>
            <a:off x="3825113" y="4444619"/>
            <a:ext cx="360045" cy="1620520"/>
          </a:xfrm>
          <a:custGeom>
            <a:avLst/>
            <a:gdLst/>
            <a:ahLst/>
            <a:cxnLst/>
            <a:rect l="l" t="t" r="r" b="b"/>
            <a:pathLst>
              <a:path w="360045" h="1620520">
                <a:moveTo>
                  <a:pt x="89915" y="0"/>
                </a:moveTo>
                <a:lnTo>
                  <a:pt x="0" y="0"/>
                </a:lnTo>
                <a:lnTo>
                  <a:pt x="0" y="1620037"/>
                </a:lnTo>
                <a:lnTo>
                  <a:pt x="89915" y="1620037"/>
                </a:lnTo>
                <a:lnTo>
                  <a:pt x="138443" y="1615687"/>
                </a:lnTo>
                <a:lnTo>
                  <a:pt x="184120" y="1603146"/>
                </a:lnTo>
                <a:lnTo>
                  <a:pt x="226182" y="1583175"/>
                </a:lnTo>
                <a:lnTo>
                  <a:pt x="263866" y="1556538"/>
                </a:lnTo>
                <a:lnTo>
                  <a:pt x="296410" y="1523996"/>
                </a:lnTo>
                <a:lnTo>
                  <a:pt x="323050" y="1486312"/>
                </a:lnTo>
                <a:lnTo>
                  <a:pt x="343023" y="1444250"/>
                </a:lnTo>
                <a:lnTo>
                  <a:pt x="355567" y="1398570"/>
                </a:lnTo>
                <a:lnTo>
                  <a:pt x="359917" y="1350035"/>
                </a:lnTo>
                <a:lnTo>
                  <a:pt x="359917" y="270001"/>
                </a:lnTo>
                <a:lnTo>
                  <a:pt x="355567" y="221474"/>
                </a:lnTo>
                <a:lnTo>
                  <a:pt x="343023" y="175797"/>
                </a:lnTo>
                <a:lnTo>
                  <a:pt x="323050" y="133735"/>
                </a:lnTo>
                <a:lnTo>
                  <a:pt x="296410" y="96051"/>
                </a:lnTo>
                <a:lnTo>
                  <a:pt x="263866" y="63507"/>
                </a:lnTo>
                <a:lnTo>
                  <a:pt x="226182" y="36867"/>
                </a:lnTo>
                <a:lnTo>
                  <a:pt x="184120" y="16894"/>
                </a:lnTo>
                <a:lnTo>
                  <a:pt x="138443" y="4350"/>
                </a:lnTo>
                <a:lnTo>
                  <a:pt x="89915" y="0"/>
                </a:lnTo>
                <a:close/>
              </a:path>
            </a:pathLst>
          </a:custGeom>
          <a:solidFill>
            <a:srgbClr val="9BBA58"/>
          </a:solidFill>
        </p:spPr>
        <p:txBody>
          <a:bodyPr wrap="square" lIns="0" tIns="0" rIns="0" bIns="0" rtlCol="0"/>
          <a:lstStyle/>
          <a:p>
            <a:endParaRPr>
              <a:solidFill>
                <a:prstClr val="black"/>
              </a:solidFill>
            </a:endParaRPr>
          </a:p>
        </p:txBody>
      </p:sp>
      <p:sp>
        <p:nvSpPr>
          <p:cNvPr id="28" name="bk object 28"/>
          <p:cNvSpPr/>
          <p:nvPr/>
        </p:nvSpPr>
        <p:spPr>
          <a:xfrm>
            <a:off x="919518" y="4311781"/>
            <a:ext cx="1195070" cy="1170305"/>
          </a:xfrm>
          <a:custGeom>
            <a:avLst/>
            <a:gdLst/>
            <a:ahLst/>
            <a:cxnLst/>
            <a:rect l="l" t="t" r="r" b="b"/>
            <a:pathLst>
              <a:path w="1195070" h="1170304">
                <a:moveTo>
                  <a:pt x="1014818" y="0"/>
                </a:moveTo>
                <a:lnTo>
                  <a:pt x="0" y="0"/>
                </a:lnTo>
                <a:lnTo>
                  <a:pt x="44013" y="8893"/>
                </a:lnTo>
                <a:lnTo>
                  <a:pt x="79957" y="33146"/>
                </a:lnTo>
                <a:lnTo>
                  <a:pt x="104193" y="69115"/>
                </a:lnTo>
                <a:lnTo>
                  <a:pt x="113080" y="113156"/>
                </a:lnTo>
                <a:lnTo>
                  <a:pt x="113080" y="315722"/>
                </a:lnTo>
                <a:lnTo>
                  <a:pt x="114858" y="315722"/>
                </a:lnTo>
                <a:lnTo>
                  <a:pt x="114858" y="990092"/>
                </a:lnTo>
                <a:lnTo>
                  <a:pt x="121288" y="1037950"/>
                </a:lnTo>
                <a:lnTo>
                  <a:pt x="139435" y="1080944"/>
                </a:lnTo>
                <a:lnTo>
                  <a:pt x="167582" y="1117361"/>
                </a:lnTo>
                <a:lnTo>
                  <a:pt x="204014" y="1145492"/>
                </a:lnTo>
                <a:lnTo>
                  <a:pt x="247015" y="1163626"/>
                </a:lnTo>
                <a:lnTo>
                  <a:pt x="294868" y="1170051"/>
                </a:lnTo>
                <a:lnTo>
                  <a:pt x="1014818" y="1170051"/>
                </a:lnTo>
                <a:lnTo>
                  <a:pt x="1062686" y="1163626"/>
                </a:lnTo>
                <a:lnTo>
                  <a:pt x="1105703" y="1145492"/>
                </a:lnTo>
                <a:lnTo>
                  <a:pt x="1142152" y="1117361"/>
                </a:lnTo>
                <a:lnTo>
                  <a:pt x="1170313" y="1080944"/>
                </a:lnTo>
                <a:lnTo>
                  <a:pt x="1188470" y="1037950"/>
                </a:lnTo>
                <a:lnTo>
                  <a:pt x="1194904" y="990092"/>
                </a:lnTo>
                <a:lnTo>
                  <a:pt x="1194904" y="180086"/>
                </a:lnTo>
                <a:lnTo>
                  <a:pt x="1188470" y="132218"/>
                </a:lnTo>
                <a:lnTo>
                  <a:pt x="1170313" y="89201"/>
                </a:lnTo>
                <a:lnTo>
                  <a:pt x="1142152" y="52752"/>
                </a:lnTo>
                <a:lnTo>
                  <a:pt x="1105703" y="24590"/>
                </a:lnTo>
                <a:lnTo>
                  <a:pt x="1062686" y="6434"/>
                </a:lnTo>
                <a:lnTo>
                  <a:pt x="1014818" y="0"/>
                </a:lnTo>
                <a:close/>
              </a:path>
            </a:pathLst>
          </a:custGeom>
          <a:solidFill>
            <a:srgbClr val="9BBA58"/>
          </a:solidFill>
        </p:spPr>
        <p:txBody>
          <a:bodyPr wrap="square" lIns="0" tIns="0" rIns="0" bIns="0" rtlCol="0"/>
          <a:lstStyle/>
          <a:p>
            <a:endParaRPr>
              <a:solidFill>
                <a:prstClr val="black"/>
              </a:solidFill>
            </a:endParaRPr>
          </a:p>
        </p:txBody>
      </p:sp>
      <p:sp>
        <p:nvSpPr>
          <p:cNvPr id="29" name="bk object 29"/>
          <p:cNvSpPr/>
          <p:nvPr/>
        </p:nvSpPr>
        <p:spPr>
          <a:xfrm>
            <a:off x="806424" y="4311777"/>
            <a:ext cx="226174" cy="138430"/>
          </a:xfrm>
          <a:prstGeom prst="rect">
            <a:avLst/>
          </a:prstGeom>
          <a:blipFill>
            <a:blip r:embed="rId6"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30" name="bk object 30"/>
          <p:cNvSpPr/>
          <p:nvPr/>
        </p:nvSpPr>
        <p:spPr>
          <a:xfrm>
            <a:off x="4788029" y="4481829"/>
            <a:ext cx="3194685" cy="1620520"/>
          </a:xfrm>
          <a:custGeom>
            <a:avLst/>
            <a:gdLst/>
            <a:ahLst/>
            <a:cxnLst/>
            <a:rect l="l" t="t" r="r" b="b"/>
            <a:pathLst>
              <a:path w="3194684" h="1620520">
                <a:moveTo>
                  <a:pt x="3194304" y="0"/>
                </a:moveTo>
                <a:lnTo>
                  <a:pt x="270001" y="0"/>
                </a:lnTo>
                <a:lnTo>
                  <a:pt x="221474" y="4350"/>
                </a:lnTo>
                <a:lnTo>
                  <a:pt x="175797" y="16894"/>
                </a:lnTo>
                <a:lnTo>
                  <a:pt x="133735" y="36867"/>
                </a:lnTo>
                <a:lnTo>
                  <a:pt x="96051" y="63507"/>
                </a:lnTo>
                <a:lnTo>
                  <a:pt x="63507" y="96051"/>
                </a:lnTo>
                <a:lnTo>
                  <a:pt x="36867" y="133735"/>
                </a:lnTo>
                <a:lnTo>
                  <a:pt x="16894" y="175797"/>
                </a:lnTo>
                <a:lnTo>
                  <a:pt x="4350" y="221474"/>
                </a:lnTo>
                <a:lnTo>
                  <a:pt x="0" y="270002"/>
                </a:lnTo>
                <a:lnTo>
                  <a:pt x="0" y="1350010"/>
                </a:lnTo>
                <a:lnTo>
                  <a:pt x="4350" y="1398545"/>
                </a:lnTo>
                <a:lnTo>
                  <a:pt x="16894" y="1444226"/>
                </a:lnTo>
                <a:lnTo>
                  <a:pt x="36867" y="1486290"/>
                </a:lnTo>
                <a:lnTo>
                  <a:pt x="63507" y="1523976"/>
                </a:lnTo>
                <a:lnTo>
                  <a:pt x="96051" y="1556520"/>
                </a:lnTo>
                <a:lnTo>
                  <a:pt x="133735" y="1583159"/>
                </a:lnTo>
                <a:lnTo>
                  <a:pt x="175797" y="1603131"/>
                </a:lnTo>
                <a:lnTo>
                  <a:pt x="221474" y="1615674"/>
                </a:lnTo>
                <a:lnTo>
                  <a:pt x="270001" y="1620024"/>
                </a:lnTo>
                <a:lnTo>
                  <a:pt x="3194304" y="1620024"/>
                </a:lnTo>
                <a:lnTo>
                  <a:pt x="3194304" y="0"/>
                </a:lnTo>
                <a:close/>
              </a:path>
            </a:pathLst>
          </a:custGeom>
          <a:solidFill>
            <a:srgbClr val="D9D9D9"/>
          </a:solidFill>
        </p:spPr>
        <p:txBody>
          <a:bodyPr wrap="square" lIns="0" tIns="0" rIns="0" bIns="0" rtlCol="0"/>
          <a:lstStyle/>
          <a:p>
            <a:endParaRPr>
              <a:solidFill>
                <a:prstClr val="black"/>
              </a:solidFill>
            </a:endParaRPr>
          </a:p>
        </p:txBody>
      </p:sp>
      <p:sp>
        <p:nvSpPr>
          <p:cNvPr id="31" name="bk object 31"/>
          <p:cNvSpPr/>
          <p:nvPr/>
        </p:nvSpPr>
        <p:spPr>
          <a:xfrm>
            <a:off x="7986650" y="4481829"/>
            <a:ext cx="360045" cy="1620520"/>
          </a:xfrm>
          <a:custGeom>
            <a:avLst/>
            <a:gdLst/>
            <a:ahLst/>
            <a:cxnLst/>
            <a:rect l="l" t="t" r="r" b="b"/>
            <a:pathLst>
              <a:path w="360045" h="1620520">
                <a:moveTo>
                  <a:pt x="90043" y="0"/>
                </a:moveTo>
                <a:lnTo>
                  <a:pt x="0" y="0"/>
                </a:lnTo>
                <a:lnTo>
                  <a:pt x="0" y="1620024"/>
                </a:lnTo>
                <a:lnTo>
                  <a:pt x="90043" y="1620024"/>
                </a:lnTo>
                <a:lnTo>
                  <a:pt x="138570" y="1615674"/>
                </a:lnTo>
                <a:lnTo>
                  <a:pt x="184247" y="1603131"/>
                </a:lnTo>
                <a:lnTo>
                  <a:pt x="226309" y="1583159"/>
                </a:lnTo>
                <a:lnTo>
                  <a:pt x="263993" y="1556520"/>
                </a:lnTo>
                <a:lnTo>
                  <a:pt x="296537" y="1523976"/>
                </a:lnTo>
                <a:lnTo>
                  <a:pt x="323177" y="1486290"/>
                </a:lnTo>
                <a:lnTo>
                  <a:pt x="343150" y="1444226"/>
                </a:lnTo>
                <a:lnTo>
                  <a:pt x="355694" y="1398545"/>
                </a:lnTo>
                <a:lnTo>
                  <a:pt x="360045" y="1350010"/>
                </a:lnTo>
                <a:lnTo>
                  <a:pt x="360045" y="270002"/>
                </a:lnTo>
                <a:lnTo>
                  <a:pt x="355694" y="221474"/>
                </a:lnTo>
                <a:lnTo>
                  <a:pt x="343150" y="175797"/>
                </a:lnTo>
                <a:lnTo>
                  <a:pt x="323177" y="133735"/>
                </a:lnTo>
                <a:lnTo>
                  <a:pt x="296537" y="96051"/>
                </a:lnTo>
                <a:lnTo>
                  <a:pt x="263993" y="63507"/>
                </a:lnTo>
                <a:lnTo>
                  <a:pt x="226309" y="36867"/>
                </a:lnTo>
                <a:lnTo>
                  <a:pt x="184247" y="16894"/>
                </a:lnTo>
                <a:lnTo>
                  <a:pt x="138570" y="4350"/>
                </a:lnTo>
                <a:lnTo>
                  <a:pt x="90043" y="0"/>
                </a:lnTo>
                <a:close/>
              </a:path>
            </a:pathLst>
          </a:custGeom>
          <a:solidFill>
            <a:srgbClr val="8063A1"/>
          </a:solidFill>
        </p:spPr>
        <p:txBody>
          <a:bodyPr wrap="square" lIns="0" tIns="0" rIns="0" bIns="0" rtlCol="0"/>
          <a:lstStyle/>
          <a:p>
            <a:endParaRPr>
              <a:solidFill>
                <a:prstClr val="black"/>
              </a:solidFill>
            </a:endParaRPr>
          </a:p>
        </p:txBody>
      </p:sp>
      <p:sp>
        <p:nvSpPr>
          <p:cNvPr id="32" name="bk object 32"/>
          <p:cNvSpPr/>
          <p:nvPr/>
        </p:nvSpPr>
        <p:spPr>
          <a:xfrm>
            <a:off x="5081143" y="4348992"/>
            <a:ext cx="1195070" cy="1170305"/>
          </a:xfrm>
          <a:custGeom>
            <a:avLst/>
            <a:gdLst/>
            <a:ahLst/>
            <a:cxnLst/>
            <a:rect l="l" t="t" r="r" b="b"/>
            <a:pathLst>
              <a:path w="1195070" h="1170304">
                <a:moveTo>
                  <a:pt x="1014857" y="0"/>
                </a:moveTo>
                <a:lnTo>
                  <a:pt x="0" y="0"/>
                </a:lnTo>
                <a:lnTo>
                  <a:pt x="44021" y="8893"/>
                </a:lnTo>
                <a:lnTo>
                  <a:pt x="79946" y="33146"/>
                </a:lnTo>
                <a:lnTo>
                  <a:pt x="104155" y="69115"/>
                </a:lnTo>
                <a:lnTo>
                  <a:pt x="113030" y="113156"/>
                </a:lnTo>
                <a:lnTo>
                  <a:pt x="113030" y="315722"/>
                </a:lnTo>
                <a:lnTo>
                  <a:pt x="114808" y="315722"/>
                </a:lnTo>
                <a:lnTo>
                  <a:pt x="114808" y="990092"/>
                </a:lnTo>
                <a:lnTo>
                  <a:pt x="121242" y="1037906"/>
                </a:lnTo>
                <a:lnTo>
                  <a:pt x="139398" y="1080887"/>
                </a:lnTo>
                <a:lnTo>
                  <a:pt x="167560" y="1117314"/>
                </a:lnTo>
                <a:lnTo>
                  <a:pt x="204009" y="1145464"/>
                </a:lnTo>
                <a:lnTo>
                  <a:pt x="247026" y="1163617"/>
                </a:lnTo>
                <a:lnTo>
                  <a:pt x="294894" y="1170051"/>
                </a:lnTo>
                <a:lnTo>
                  <a:pt x="1014857" y="1170051"/>
                </a:lnTo>
                <a:lnTo>
                  <a:pt x="1062715" y="1163617"/>
                </a:lnTo>
                <a:lnTo>
                  <a:pt x="1105709" y="1145464"/>
                </a:lnTo>
                <a:lnTo>
                  <a:pt x="1142126" y="1117314"/>
                </a:lnTo>
                <a:lnTo>
                  <a:pt x="1170257" y="1080887"/>
                </a:lnTo>
                <a:lnTo>
                  <a:pt x="1188391" y="1037906"/>
                </a:lnTo>
                <a:lnTo>
                  <a:pt x="1194816" y="990092"/>
                </a:lnTo>
                <a:lnTo>
                  <a:pt x="1194816" y="180086"/>
                </a:lnTo>
                <a:lnTo>
                  <a:pt x="1188391" y="132218"/>
                </a:lnTo>
                <a:lnTo>
                  <a:pt x="1170257" y="89201"/>
                </a:lnTo>
                <a:lnTo>
                  <a:pt x="1142126" y="52752"/>
                </a:lnTo>
                <a:lnTo>
                  <a:pt x="1105709" y="24590"/>
                </a:lnTo>
                <a:lnTo>
                  <a:pt x="1062715" y="6434"/>
                </a:lnTo>
                <a:lnTo>
                  <a:pt x="1014857" y="0"/>
                </a:lnTo>
                <a:close/>
              </a:path>
            </a:pathLst>
          </a:custGeom>
          <a:solidFill>
            <a:srgbClr val="8063A1"/>
          </a:solidFill>
        </p:spPr>
        <p:txBody>
          <a:bodyPr wrap="square" lIns="0" tIns="0" rIns="0" bIns="0" rtlCol="0"/>
          <a:lstStyle/>
          <a:p>
            <a:endParaRPr>
              <a:solidFill>
                <a:prstClr val="black"/>
              </a:solidFill>
            </a:endParaRPr>
          </a:p>
        </p:txBody>
      </p:sp>
      <p:sp>
        <p:nvSpPr>
          <p:cNvPr id="33" name="bk object 33"/>
          <p:cNvSpPr/>
          <p:nvPr/>
        </p:nvSpPr>
        <p:spPr>
          <a:xfrm>
            <a:off x="4967987" y="4348988"/>
            <a:ext cx="226187" cy="138430"/>
          </a:xfrm>
          <a:prstGeom prst="rect">
            <a:avLst/>
          </a:prstGeom>
          <a:blipFill>
            <a:blip r:embed="rId7"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6EC944B6-935F-4FC0-90B1-45F922503C4B}" type="datetime1">
              <a:rPr lang="zh-TW" altLang="en-US" smtClean="0">
                <a:solidFill>
                  <a:prstClr val="black">
                    <a:tint val="75000"/>
                  </a:prstClr>
                </a:solidFill>
              </a:rPr>
              <a:pPr/>
              <a:t>2023/4/10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126987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sp>
        <p:nvSpPr>
          <p:cNvPr id="4" name="Rectangle 8"/>
          <p:cNvSpPr>
            <a:spLocks noChangeArrowheads="1"/>
          </p:cNvSpPr>
          <p:nvPr/>
        </p:nvSpPr>
        <p:spPr bwMode="auto">
          <a:xfrm>
            <a:off x="0" y="6477000"/>
            <a:ext cx="9144000" cy="381000"/>
          </a:xfrm>
          <a:prstGeom prst="rect">
            <a:avLst/>
          </a:prstGeom>
          <a:gradFill rotWithShape="0">
            <a:gsLst>
              <a:gs pos="0">
                <a:srgbClr val="000080"/>
              </a:gs>
              <a:gs pos="100000">
                <a:srgbClr val="C2C2E1"/>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endParaRPr lang="zh-TW" altLang="en-US">
              <a:solidFill>
                <a:prstClr val="black"/>
              </a:solidFill>
            </a:endParaRPr>
          </a:p>
        </p:txBody>
      </p:sp>
      <p:grpSp>
        <p:nvGrpSpPr>
          <p:cNvPr id="10" name="Group 18"/>
          <p:cNvGrpSpPr>
            <a:grpSpLocks/>
          </p:cNvGrpSpPr>
          <p:nvPr userDrawn="1"/>
        </p:nvGrpSpPr>
        <p:grpSpPr bwMode="auto">
          <a:xfrm>
            <a:off x="-36513" y="1"/>
            <a:ext cx="2301876" cy="836613"/>
            <a:chOff x="0" y="0"/>
            <a:chExt cx="1392" cy="480"/>
          </a:xfrm>
        </p:grpSpPr>
        <p:sp>
          <p:nvSpPr>
            <p:cNvPr id="11" name="Freeform 19"/>
            <p:cNvSpPr>
              <a:spLocks/>
            </p:cNvSpPr>
            <p:nvPr/>
          </p:nvSpPr>
          <p:spPr bwMode="auto">
            <a:xfrm>
              <a:off x="0" y="0"/>
              <a:ext cx="1144" cy="480"/>
            </a:xfrm>
            <a:custGeom>
              <a:avLst/>
              <a:gdLst>
                <a:gd name="T0" fmla="*/ 0 w 1135"/>
                <a:gd name="T1" fmla="*/ 0 h 445"/>
                <a:gd name="T2" fmla="*/ 1144 w 1135"/>
                <a:gd name="T3" fmla="*/ 0 h 445"/>
                <a:gd name="T4" fmla="*/ 869 w 1135"/>
                <a:gd name="T5" fmla="*/ 480 h 445"/>
                <a:gd name="T6" fmla="*/ 0 w 1135"/>
                <a:gd name="T7" fmla="*/ 480 h 445"/>
                <a:gd name="T8" fmla="*/ 0 w 1135"/>
                <a:gd name="T9" fmla="*/ 0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5" h="445">
                  <a:moveTo>
                    <a:pt x="0" y="0"/>
                  </a:moveTo>
                  <a:lnTo>
                    <a:pt x="1135" y="0"/>
                  </a:lnTo>
                  <a:lnTo>
                    <a:pt x="862" y="445"/>
                  </a:lnTo>
                  <a:lnTo>
                    <a:pt x="0" y="445"/>
                  </a:lnTo>
                  <a:lnTo>
                    <a:pt x="0" y="0"/>
                  </a:lnTo>
                  <a:close/>
                </a:path>
              </a:pathLst>
            </a:custGeom>
            <a:solidFill>
              <a:srgbClr val="0000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solidFill>
                  <a:prstClr val="black"/>
                </a:solidFill>
              </a:endParaRPr>
            </a:p>
          </p:txBody>
        </p:sp>
        <p:sp>
          <p:nvSpPr>
            <p:cNvPr id="12" name="Freeform 20"/>
            <p:cNvSpPr>
              <a:spLocks noEditPoints="1"/>
            </p:cNvSpPr>
            <p:nvPr/>
          </p:nvSpPr>
          <p:spPr bwMode="auto">
            <a:xfrm>
              <a:off x="122" y="211"/>
              <a:ext cx="168" cy="151"/>
            </a:xfrm>
            <a:custGeom>
              <a:avLst/>
              <a:gdLst>
                <a:gd name="T0" fmla="*/ 60 w 168"/>
                <a:gd name="T1" fmla="*/ 87 h 151"/>
                <a:gd name="T2" fmla="*/ 73 w 168"/>
                <a:gd name="T3" fmla="*/ 75 h 151"/>
                <a:gd name="T4" fmla="*/ 66 w 168"/>
                <a:gd name="T5" fmla="*/ 62 h 151"/>
                <a:gd name="T6" fmla="*/ 50 w 168"/>
                <a:gd name="T7" fmla="*/ 60 h 151"/>
                <a:gd name="T8" fmla="*/ 42 w 168"/>
                <a:gd name="T9" fmla="*/ 60 h 151"/>
                <a:gd name="T10" fmla="*/ 50 w 168"/>
                <a:gd name="T11" fmla="*/ 47 h 151"/>
                <a:gd name="T12" fmla="*/ 58 w 168"/>
                <a:gd name="T13" fmla="*/ 34 h 151"/>
                <a:gd name="T14" fmla="*/ 46 w 168"/>
                <a:gd name="T15" fmla="*/ 19 h 151"/>
                <a:gd name="T16" fmla="*/ 42 w 168"/>
                <a:gd name="T17" fmla="*/ 32 h 151"/>
                <a:gd name="T18" fmla="*/ 33 w 168"/>
                <a:gd name="T19" fmla="*/ 38 h 151"/>
                <a:gd name="T20" fmla="*/ 31 w 168"/>
                <a:gd name="T21" fmla="*/ 30 h 151"/>
                <a:gd name="T22" fmla="*/ 37 w 168"/>
                <a:gd name="T23" fmla="*/ 20 h 151"/>
                <a:gd name="T24" fmla="*/ 44 w 168"/>
                <a:gd name="T25" fmla="*/ 9 h 151"/>
                <a:gd name="T26" fmla="*/ 25 w 168"/>
                <a:gd name="T27" fmla="*/ 9 h 151"/>
                <a:gd name="T28" fmla="*/ 19 w 168"/>
                <a:gd name="T29" fmla="*/ 20 h 151"/>
                <a:gd name="T30" fmla="*/ 11 w 168"/>
                <a:gd name="T31" fmla="*/ 24 h 151"/>
                <a:gd name="T32" fmla="*/ 8 w 168"/>
                <a:gd name="T33" fmla="*/ 41 h 151"/>
                <a:gd name="T34" fmla="*/ 19 w 168"/>
                <a:gd name="T35" fmla="*/ 47 h 151"/>
                <a:gd name="T36" fmla="*/ 25 w 168"/>
                <a:gd name="T37" fmla="*/ 58 h 151"/>
                <a:gd name="T38" fmla="*/ 17 w 168"/>
                <a:gd name="T39" fmla="*/ 68 h 151"/>
                <a:gd name="T40" fmla="*/ 2 w 168"/>
                <a:gd name="T41" fmla="*/ 77 h 151"/>
                <a:gd name="T42" fmla="*/ 13 w 168"/>
                <a:gd name="T43" fmla="*/ 93 h 151"/>
                <a:gd name="T44" fmla="*/ 11 w 168"/>
                <a:gd name="T45" fmla="*/ 108 h 151"/>
                <a:gd name="T46" fmla="*/ 6 w 168"/>
                <a:gd name="T47" fmla="*/ 123 h 151"/>
                <a:gd name="T48" fmla="*/ 2 w 168"/>
                <a:gd name="T49" fmla="*/ 138 h 151"/>
                <a:gd name="T50" fmla="*/ 19 w 168"/>
                <a:gd name="T51" fmla="*/ 134 h 151"/>
                <a:gd name="T52" fmla="*/ 23 w 168"/>
                <a:gd name="T53" fmla="*/ 119 h 151"/>
                <a:gd name="T54" fmla="*/ 25 w 168"/>
                <a:gd name="T55" fmla="*/ 104 h 151"/>
                <a:gd name="T56" fmla="*/ 50 w 168"/>
                <a:gd name="T57" fmla="*/ 96 h 151"/>
                <a:gd name="T58" fmla="*/ 69 w 168"/>
                <a:gd name="T59" fmla="*/ 5 h 151"/>
                <a:gd name="T60" fmla="*/ 79 w 168"/>
                <a:gd name="T61" fmla="*/ 32 h 151"/>
                <a:gd name="T62" fmla="*/ 73 w 168"/>
                <a:gd name="T63" fmla="*/ 43 h 151"/>
                <a:gd name="T64" fmla="*/ 66 w 168"/>
                <a:gd name="T65" fmla="*/ 53 h 151"/>
                <a:gd name="T66" fmla="*/ 73 w 168"/>
                <a:gd name="T67" fmla="*/ 64 h 151"/>
                <a:gd name="T68" fmla="*/ 81 w 168"/>
                <a:gd name="T69" fmla="*/ 77 h 151"/>
                <a:gd name="T70" fmla="*/ 100 w 168"/>
                <a:gd name="T71" fmla="*/ 74 h 151"/>
                <a:gd name="T72" fmla="*/ 91 w 168"/>
                <a:gd name="T73" fmla="*/ 62 h 151"/>
                <a:gd name="T74" fmla="*/ 83 w 168"/>
                <a:gd name="T75" fmla="*/ 53 h 151"/>
                <a:gd name="T76" fmla="*/ 91 w 168"/>
                <a:gd name="T77" fmla="*/ 43 h 151"/>
                <a:gd name="T78" fmla="*/ 98 w 168"/>
                <a:gd name="T79" fmla="*/ 32 h 151"/>
                <a:gd name="T80" fmla="*/ 116 w 168"/>
                <a:gd name="T81" fmla="*/ 26 h 151"/>
                <a:gd name="T82" fmla="*/ 110 w 168"/>
                <a:gd name="T83" fmla="*/ 38 h 151"/>
                <a:gd name="T84" fmla="*/ 100 w 168"/>
                <a:gd name="T85" fmla="*/ 49 h 151"/>
                <a:gd name="T86" fmla="*/ 102 w 168"/>
                <a:gd name="T87" fmla="*/ 58 h 151"/>
                <a:gd name="T88" fmla="*/ 110 w 168"/>
                <a:gd name="T89" fmla="*/ 66 h 151"/>
                <a:gd name="T90" fmla="*/ 118 w 168"/>
                <a:gd name="T91" fmla="*/ 81 h 151"/>
                <a:gd name="T92" fmla="*/ 133 w 168"/>
                <a:gd name="T93" fmla="*/ 72 h 151"/>
                <a:gd name="T94" fmla="*/ 124 w 168"/>
                <a:gd name="T95" fmla="*/ 60 h 151"/>
                <a:gd name="T96" fmla="*/ 118 w 168"/>
                <a:gd name="T97" fmla="*/ 51 h 151"/>
                <a:gd name="T98" fmla="*/ 127 w 168"/>
                <a:gd name="T99" fmla="*/ 41 h 151"/>
                <a:gd name="T100" fmla="*/ 133 w 168"/>
                <a:gd name="T101" fmla="*/ 30 h 151"/>
                <a:gd name="T102" fmla="*/ 145 w 168"/>
                <a:gd name="T103" fmla="*/ 30 h 151"/>
                <a:gd name="T104" fmla="*/ 139 w 168"/>
                <a:gd name="T105" fmla="*/ 43 h 151"/>
                <a:gd name="T106" fmla="*/ 135 w 168"/>
                <a:gd name="T107" fmla="*/ 55 h 151"/>
                <a:gd name="T108" fmla="*/ 143 w 168"/>
                <a:gd name="T109" fmla="*/ 64 h 151"/>
                <a:gd name="T110" fmla="*/ 151 w 168"/>
                <a:gd name="T111" fmla="*/ 77 h 151"/>
                <a:gd name="T112" fmla="*/ 166 w 168"/>
                <a:gd name="T113" fmla="*/ 74 h 151"/>
                <a:gd name="T114" fmla="*/ 158 w 168"/>
                <a:gd name="T115" fmla="*/ 60 h 151"/>
                <a:gd name="T116" fmla="*/ 151 w 168"/>
                <a:gd name="T117" fmla="*/ 51 h 151"/>
                <a:gd name="T118" fmla="*/ 160 w 168"/>
                <a:gd name="T119" fmla="*/ 38 h 151"/>
                <a:gd name="T120" fmla="*/ 166 w 168"/>
                <a:gd name="T121" fmla="*/ 28 h 151"/>
                <a:gd name="T122" fmla="*/ 129 w 168"/>
                <a:gd name="T123" fmla="*/ 102 h 1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8" h="151">
                  <a:moveTo>
                    <a:pt x="31" y="85"/>
                  </a:moveTo>
                  <a:lnTo>
                    <a:pt x="31" y="151"/>
                  </a:lnTo>
                  <a:lnTo>
                    <a:pt x="48" y="151"/>
                  </a:lnTo>
                  <a:lnTo>
                    <a:pt x="48" y="83"/>
                  </a:lnTo>
                  <a:lnTo>
                    <a:pt x="58" y="81"/>
                  </a:lnTo>
                  <a:lnTo>
                    <a:pt x="58" y="83"/>
                  </a:lnTo>
                  <a:lnTo>
                    <a:pt x="58" y="85"/>
                  </a:lnTo>
                  <a:lnTo>
                    <a:pt x="60" y="87"/>
                  </a:lnTo>
                  <a:lnTo>
                    <a:pt x="60" y="89"/>
                  </a:lnTo>
                  <a:lnTo>
                    <a:pt x="75" y="85"/>
                  </a:lnTo>
                  <a:lnTo>
                    <a:pt x="75" y="83"/>
                  </a:lnTo>
                  <a:lnTo>
                    <a:pt x="75" y="81"/>
                  </a:lnTo>
                  <a:lnTo>
                    <a:pt x="73" y="81"/>
                  </a:lnTo>
                  <a:lnTo>
                    <a:pt x="73" y="79"/>
                  </a:lnTo>
                  <a:lnTo>
                    <a:pt x="73" y="77"/>
                  </a:lnTo>
                  <a:lnTo>
                    <a:pt x="73" y="75"/>
                  </a:lnTo>
                  <a:lnTo>
                    <a:pt x="71" y="75"/>
                  </a:lnTo>
                  <a:lnTo>
                    <a:pt x="71" y="74"/>
                  </a:lnTo>
                  <a:lnTo>
                    <a:pt x="71" y="72"/>
                  </a:lnTo>
                  <a:lnTo>
                    <a:pt x="69" y="70"/>
                  </a:lnTo>
                  <a:lnTo>
                    <a:pt x="69" y="68"/>
                  </a:lnTo>
                  <a:lnTo>
                    <a:pt x="69" y="66"/>
                  </a:lnTo>
                  <a:lnTo>
                    <a:pt x="66" y="64"/>
                  </a:lnTo>
                  <a:lnTo>
                    <a:pt x="66" y="62"/>
                  </a:lnTo>
                  <a:lnTo>
                    <a:pt x="64" y="60"/>
                  </a:lnTo>
                  <a:lnTo>
                    <a:pt x="64" y="58"/>
                  </a:lnTo>
                  <a:lnTo>
                    <a:pt x="64" y="56"/>
                  </a:lnTo>
                  <a:lnTo>
                    <a:pt x="62" y="55"/>
                  </a:lnTo>
                  <a:lnTo>
                    <a:pt x="62" y="53"/>
                  </a:lnTo>
                  <a:lnTo>
                    <a:pt x="48" y="58"/>
                  </a:lnTo>
                  <a:lnTo>
                    <a:pt x="48" y="60"/>
                  </a:lnTo>
                  <a:lnTo>
                    <a:pt x="50" y="60"/>
                  </a:lnTo>
                  <a:lnTo>
                    <a:pt x="50" y="62"/>
                  </a:lnTo>
                  <a:lnTo>
                    <a:pt x="50" y="64"/>
                  </a:lnTo>
                  <a:lnTo>
                    <a:pt x="52" y="66"/>
                  </a:lnTo>
                  <a:lnTo>
                    <a:pt x="33" y="68"/>
                  </a:lnTo>
                  <a:lnTo>
                    <a:pt x="35" y="66"/>
                  </a:lnTo>
                  <a:lnTo>
                    <a:pt x="37" y="64"/>
                  </a:lnTo>
                  <a:lnTo>
                    <a:pt x="40" y="62"/>
                  </a:lnTo>
                  <a:lnTo>
                    <a:pt x="42" y="60"/>
                  </a:lnTo>
                  <a:lnTo>
                    <a:pt x="42" y="58"/>
                  </a:lnTo>
                  <a:lnTo>
                    <a:pt x="44" y="56"/>
                  </a:lnTo>
                  <a:lnTo>
                    <a:pt x="44" y="55"/>
                  </a:lnTo>
                  <a:lnTo>
                    <a:pt x="46" y="53"/>
                  </a:lnTo>
                  <a:lnTo>
                    <a:pt x="48" y="53"/>
                  </a:lnTo>
                  <a:lnTo>
                    <a:pt x="48" y="51"/>
                  </a:lnTo>
                  <a:lnTo>
                    <a:pt x="50" y="49"/>
                  </a:lnTo>
                  <a:lnTo>
                    <a:pt x="50" y="47"/>
                  </a:lnTo>
                  <a:lnTo>
                    <a:pt x="52" y="45"/>
                  </a:lnTo>
                  <a:lnTo>
                    <a:pt x="52" y="43"/>
                  </a:lnTo>
                  <a:lnTo>
                    <a:pt x="54" y="41"/>
                  </a:lnTo>
                  <a:lnTo>
                    <a:pt x="54" y="39"/>
                  </a:lnTo>
                  <a:lnTo>
                    <a:pt x="56" y="39"/>
                  </a:lnTo>
                  <a:lnTo>
                    <a:pt x="56" y="38"/>
                  </a:lnTo>
                  <a:lnTo>
                    <a:pt x="56" y="36"/>
                  </a:lnTo>
                  <a:lnTo>
                    <a:pt x="58" y="34"/>
                  </a:lnTo>
                  <a:lnTo>
                    <a:pt x="58" y="32"/>
                  </a:lnTo>
                  <a:lnTo>
                    <a:pt x="60" y="30"/>
                  </a:lnTo>
                  <a:lnTo>
                    <a:pt x="60" y="28"/>
                  </a:lnTo>
                  <a:lnTo>
                    <a:pt x="60" y="26"/>
                  </a:lnTo>
                  <a:lnTo>
                    <a:pt x="62" y="26"/>
                  </a:lnTo>
                  <a:lnTo>
                    <a:pt x="62" y="24"/>
                  </a:lnTo>
                  <a:lnTo>
                    <a:pt x="62" y="22"/>
                  </a:lnTo>
                  <a:lnTo>
                    <a:pt x="46" y="19"/>
                  </a:lnTo>
                  <a:lnTo>
                    <a:pt x="46" y="20"/>
                  </a:lnTo>
                  <a:lnTo>
                    <a:pt x="46" y="22"/>
                  </a:lnTo>
                  <a:lnTo>
                    <a:pt x="44" y="24"/>
                  </a:lnTo>
                  <a:lnTo>
                    <a:pt x="44" y="26"/>
                  </a:lnTo>
                  <a:lnTo>
                    <a:pt x="44" y="28"/>
                  </a:lnTo>
                  <a:lnTo>
                    <a:pt x="42" y="28"/>
                  </a:lnTo>
                  <a:lnTo>
                    <a:pt x="42" y="30"/>
                  </a:lnTo>
                  <a:lnTo>
                    <a:pt x="42" y="32"/>
                  </a:lnTo>
                  <a:lnTo>
                    <a:pt x="40" y="34"/>
                  </a:lnTo>
                  <a:lnTo>
                    <a:pt x="40" y="36"/>
                  </a:lnTo>
                  <a:lnTo>
                    <a:pt x="37" y="38"/>
                  </a:lnTo>
                  <a:lnTo>
                    <a:pt x="37" y="39"/>
                  </a:lnTo>
                  <a:lnTo>
                    <a:pt x="35" y="41"/>
                  </a:lnTo>
                  <a:lnTo>
                    <a:pt x="35" y="39"/>
                  </a:lnTo>
                  <a:lnTo>
                    <a:pt x="33" y="39"/>
                  </a:lnTo>
                  <a:lnTo>
                    <a:pt x="33" y="38"/>
                  </a:lnTo>
                  <a:lnTo>
                    <a:pt x="31" y="38"/>
                  </a:lnTo>
                  <a:lnTo>
                    <a:pt x="29" y="38"/>
                  </a:lnTo>
                  <a:lnTo>
                    <a:pt x="29" y="36"/>
                  </a:lnTo>
                  <a:lnTo>
                    <a:pt x="27" y="36"/>
                  </a:lnTo>
                  <a:lnTo>
                    <a:pt x="29" y="34"/>
                  </a:lnTo>
                  <a:lnTo>
                    <a:pt x="29" y="32"/>
                  </a:lnTo>
                  <a:lnTo>
                    <a:pt x="31" y="32"/>
                  </a:lnTo>
                  <a:lnTo>
                    <a:pt x="31" y="30"/>
                  </a:lnTo>
                  <a:lnTo>
                    <a:pt x="31" y="28"/>
                  </a:lnTo>
                  <a:lnTo>
                    <a:pt x="33" y="28"/>
                  </a:lnTo>
                  <a:lnTo>
                    <a:pt x="33" y="26"/>
                  </a:lnTo>
                  <a:lnTo>
                    <a:pt x="33" y="24"/>
                  </a:lnTo>
                  <a:lnTo>
                    <a:pt x="35" y="24"/>
                  </a:lnTo>
                  <a:lnTo>
                    <a:pt x="35" y="22"/>
                  </a:lnTo>
                  <a:lnTo>
                    <a:pt x="35" y="20"/>
                  </a:lnTo>
                  <a:lnTo>
                    <a:pt x="37" y="20"/>
                  </a:lnTo>
                  <a:lnTo>
                    <a:pt x="37" y="19"/>
                  </a:lnTo>
                  <a:lnTo>
                    <a:pt x="37" y="17"/>
                  </a:lnTo>
                  <a:lnTo>
                    <a:pt x="40" y="17"/>
                  </a:lnTo>
                  <a:lnTo>
                    <a:pt x="40" y="15"/>
                  </a:lnTo>
                  <a:lnTo>
                    <a:pt x="42" y="13"/>
                  </a:lnTo>
                  <a:lnTo>
                    <a:pt x="42" y="11"/>
                  </a:lnTo>
                  <a:lnTo>
                    <a:pt x="42" y="9"/>
                  </a:lnTo>
                  <a:lnTo>
                    <a:pt x="44" y="9"/>
                  </a:lnTo>
                  <a:lnTo>
                    <a:pt x="44" y="7"/>
                  </a:lnTo>
                  <a:lnTo>
                    <a:pt x="29" y="0"/>
                  </a:lnTo>
                  <a:lnTo>
                    <a:pt x="29" y="1"/>
                  </a:lnTo>
                  <a:lnTo>
                    <a:pt x="27" y="1"/>
                  </a:lnTo>
                  <a:lnTo>
                    <a:pt x="27" y="3"/>
                  </a:lnTo>
                  <a:lnTo>
                    <a:pt x="27" y="5"/>
                  </a:lnTo>
                  <a:lnTo>
                    <a:pt x="25" y="7"/>
                  </a:lnTo>
                  <a:lnTo>
                    <a:pt x="25" y="9"/>
                  </a:lnTo>
                  <a:lnTo>
                    <a:pt x="23" y="11"/>
                  </a:lnTo>
                  <a:lnTo>
                    <a:pt x="23" y="13"/>
                  </a:lnTo>
                  <a:lnTo>
                    <a:pt x="23" y="15"/>
                  </a:lnTo>
                  <a:lnTo>
                    <a:pt x="21" y="15"/>
                  </a:lnTo>
                  <a:lnTo>
                    <a:pt x="21" y="17"/>
                  </a:lnTo>
                  <a:lnTo>
                    <a:pt x="21" y="19"/>
                  </a:lnTo>
                  <a:lnTo>
                    <a:pt x="19" y="19"/>
                  </a:lnTo>
                  <a:lnTo>
                    <a:pt x="19" y="20"/>
                  </a:lnTo>
                  <a:lnTo>
                    <a:pt x="19" y="22"/>
                  </a:lnTo>
                  <a:lnTo>
                    <a:pt x="17" y="22"/>
                  </a:lnTo>
                  <a:lnTo>
                    <a:pt x="17" y="24"/>
                  </a:lnTo>
                  <a:lnTo>
                    <a:pt x="17" y="26"/>
                  </a:lnTo>
                  <a:lnTo>
                    <a:pt x="15" y="26"/>
                  </a:lnTo>
                  <a:lnTo>
                    <a:pt x="13" y="26"/>
                  </a:lnTo>
                  <a:lnTo>
                    <a:pt x="13" y="24"/>
                  </a:lnTo>
                  <a:lnTo>
                    <a:pt x="11" y="24"/>
                  </a:lnTo>
                  <a:lnTo>
                    <a:pt x="8" y="24"/>
                  </a:lnTo>
                  <a:lnTo>
                    <a:pt x="8" y="22"/>
                  </a:lnTo>
                  <a:lnTo>
                    <a:pt x="0" y="38"/>
                  </a:lnTo>
                  <a:lnTo>
                    <a:pt x="2" y="38"/>
                  </a:lnTo>
                  <a:lnTo>
                    <a:pt x="4" y="38"/>
                  </a:lnTo>
                  <a:lnTo>
                    <a:pt x="4" y="39"/>
                  </a:lnTo>
                  <a:lnTo>
                    <a:pt x="6" y="39"/>
                  </a:lnTo>
                  <a:lnTo>
                    <a:pt x="8" y="41"/>
                  </a:lnTo>
                  <a:lnTo>
                    <a:pt x="11" y="41"/>
                  </a:lnTo>
                  <a:lnTo>
                    <a:pt x="11" y="43"/>
                  </a:lnTo>
                  <a:lnTo>
                    <a:pt x="13" y="43"/>
                  </a:lnTo>
                  <a:lnTo>
                    <a:pt x="15" y="43"/>
                  </a:lnTo>
                  <a:lnTo>
                    <a:pt x="15" y="45"/>
                  </a:lnTo>
                  <a:lnTo>
                    <a:pt x="17" y="45"/>
                  </a:lnTo>
                  <a:lnTo>
                    <a:pt x="17" y="47"/>
                  </a:lnTo>
                  <a:lnTo>
                    <a:pt x="19" y="47"/>
                  </a:lnTo>
                  <a:lnTo>
                    <a:pt x="19" y="49"/>
                  </a:lnTo>
                  <a:lnTo>
                    <a:pt x="21" y="49"/>
                  </a:lnTo>
                  <a:lnTo>
                    <a:pt x="23" y="51"/>
                  </a:lnTo>
                  <a:lnTo>
                    <a:pt x="25" y="53"/>
                  </a:lnTo>
                  <a:lnTo>
                    <a:pt x="27" y="53"/>
                  </a:lnTo>
                  <a:lnTo>
                    <a:pt x="27" y="55"/>
                  </a:lnTo>
                  <a:lnTo>
                    <a:pt x="25" y="56"/>
                  </a:lnTo>
                  <a:lnTo>
                    <a:pt x="25" y="58"/>
                  </a:lnTo>
                  <a:lnTo>
                    <a:pt x="23" y="58"/>
                  </a:lnTo>
                  <a:lnTo>
                    <a:pt x="23" y="60"/>
                  </a:lnTo>
                  <a:lnTo>
                    <a:pt x="21" y="60"/>
                  </a:lnTo>
                  <a:lnTo>
                    <a:pt x="21" y="62"/>
                  </a:lnTo>
                  <a:lnTo>
                    <a:pt x="19" y="64"/>
                  </a:lnTo>
                  <a:lnTo>
                    <a:pt x="19" y="66"/>
                  </a:lnTo>
                  <a:lnTo>
                    <a:pt x="17" y="66"/>
                  </a:lnTo>
                  <a:lnTo>
                    <a:pt x="17" y="68"/>
                  </a:lnTo>
                  <a:lnTo>
                    <a:pt x="15" y="68"/>
                  </a:lnTo>
                  <a:lnTo>
                    <a:pt x="15" y="70"/>
                  </a:lnTo>
                  <a:lnTo>
                    <a:pt x="13" y="70"/>
                  </a:lnTo>
                  <a:lnTo>
                    <a:pt x="0" y="72"/>
                  </a:lnTo>
                  <a:lnTo>
                    <a:pt x="2" y="72"/>
                  </a:lnTo>
                  <a:lnTo>
                    <a:pt x="2" y="74"/>
                  </a:lnTo>
                  <a:lnTo>
                    <a:pt x="2" y="75"/>
                  </a:lnTo>
                  <a:lnTo>
                    <a:pt x="2" y="77"/>
                  </a:lnTo>
                  <a:lnTo>
                    <a:pt x="2" y="79"/>
                  </a:lnTo>
                  <a:lnTo>
                    <a:pt x="4" y="79"/>
                  </a:lnTo>
                  <a:lnTo>
                    <a:pt x="4" y="81"/>
                  </a:lnTo>
                  <a:lnTo>
                    <a:pt x="4" y="83"/>
                  </a:lnTo>
                  <a:lnTo>
                    <a:pt x="4" y="85"/>
                  </a:lnTo>
                  <a:lnTo>
                    <a:pt x="4" y="87"/>
                  </a:lnTo>
                  <a:lnTo>
                    <a:pt x="31" y="85"/>
                  </a:lnTo>
                  <a:close/>
                  <a:moveTo>
                    <a:pt x="13" y="93"/>
                  </a:moveTo>
                  <a:lnTo>
                    <a:pt x="11" y="94"/>
                  </a:lnTo>
                  <a:lnTo>
                    <a:pt x="11" y="96"/>
                  </a:lnTo>
                  <a:lnTo>
                    <a:pt x="11" y="98"/>
                  </a:lnTo>
                  <a:lnTo>
                    <a:pt x="11" y="100"/>
                  </a:lnTo>
                  <a:lnTo>
                    <a:pt x="11" y="102"/>
                  </a:lnTo>
                  <a:lnTo>
                    <a:pt x="11" y="104"/>
                  </a:lnTo>
                  <a:lnTo>
                    <a:pt x="11" y="106"/>
                  </a:lnTo>
                  <a:lnTo>
                    <a:pt x="11" y="108"/>
                  </a:lnTo>
                  <a:lnTo>
                    <a:pt x="8" y="110"/>
                  </a:lnTo>
                  <a:lnTo>
                    <a:pt x="8" y="112"/>
                  </a:lnTo>
                  <a:lnTo>
                    <a:pt x="8" y="113"/>
                  </a:lnTo>
                  <a:lnTo>
                    <a:pt x="8" y="115"/>
                  </a:lnTo>
                  <a:lnTo>
                    <a:pt x="8" y="117"/>
                  </a:lnTo>
                  <a:lnTo>
                    <a:pt x="6" y="119"/>
                  </a:lnTo>
                  <a:lnTo>
                    <a:pt x="6" y="121"/>
                  </a:lnTo>
                  <a:lnTo>
                    <a:pt x="6" y="123"/>
                  </a:lnTo>
                  <a:lnTo>
                    <a:pt x="6" y="125"/>
                  </a:lnTo>
                  <a:lnTo>
                    <a:pt x="4" y="127"/>
                  </a:lnTo>
                  <a:lnTo>
                    <a:pt x="4" y="129"/>
                  </a:lnTo>
                  <a:lnTo>
                    <a:pt x="4" y="130"/>
                  </a:lnTo>
                  <a:lnTo>
                    <a:pt x="4" y="132"/>
                  </a:lnTo>
                  <a:lnTo>
                    <a:pt x="2" y="134"/>
                  </a:lnTo>
                  <a:lnTo>
                    <a:pt x="2" y="136"/>
                  </a:lnTo>
                  <a:lnTo>
                    <a:pt x="2" y="138"/>
                  </a:lnTo>
                  <a:lnTo>
                    <a:pt x="0" y="140"/>
                  </a:lnTo>
                  <a:lnTo>
                    <a:pt x="17" y="144"/>
                  </a:lnTo>
                  <a:lnTo>
                    <a:pt x="17" y="142"/>
                  </a:lnTo>
                  <a:lnTo>
                    <a:pt x="17" y="140"/>
                  </a:lnTo>
                  <a:lnTo>
                    <a:pt x="17" y="138"/>
                  </a:lnTo>
                  <a:lnTo>
                    <a:pt x="19" y="138"/>
                  </a:lnTo>
                  <a:lnTo>
                    <a:pt x="19" y="136"/>
                  </a:lnTo>
                  <a:lnTo>
                    <a:pt x="19" y="134"/>
                  </a:lnTo>
                  <a:lnTo>
                    <a:pt x="19" y="132"/>
                  </a:lnTo>
                  <a:lnTo>
                    <a:pt x="21" y="130"/>
                  </a:lnTo>
                  <a:lnTo>
                    <a:pt x="21" y="129"/>
                  </a:lnTo>
                  <a:lnTo>
                    <a:pt x="21" y="127"/>
                  </a:lnTo>
                  <a:lnTo>
                    <a:pt x="21" y="125"/>
                  </a:lnTo>
                  <a:lnTo>
                    <a:pt x="23" y="123"/>
                  </a:lnTo>
                  <a:lnTo>
                    <a:pt x="23" y="121"/>
                  </a:lnTo>
                  <a:lnTo>
                    <a:pt x="23" y="119"/>
                  </a:lnTo>
                  <a:lnTo>
                    <a:pt x="23" y="117"/>
                  </a:lnTo>
                  <a:lnTo>
                    <a:pt x="23" y="115"/>
                  </a:lnTo>
                  <a:lnTo>
                    <a:pt x="25" y="113"/>
                  </a:lnTo>
                  <a:lnTo>
                    <a:pt x="25" y="112"/>
                  </a:lnTo>
                  <a:lnTo>
                    <a:pt x="25" y="110"/>
                  </a:lnTo>
                  <a:lnTo>
                    <a:pt x="25" y="108"/>
                  </a:lnTo>
                  <a:lnTo>
                    <a:pt x="25" y="106"/>
                  </a:lnTo>
                  <a:lnTo>
                    <a:pt x="25" y="104"/>
                  </a:lnTo>
                  <a:lnTo>
                    <a:pt x="25" y="102"/>
                  </a:lnTo>
                  <a:lnTo>
                    <a:pt x="27" y="102"/>
                  </a:lnTo>
                  <a:lnTo>
                    <a:pt x="27" y="100"/>
                  </a:lnTo>
                  <a:lnTo>
                    <a:pt x="27" y="98"/>
                  </a:lnTo>
                  <a:lnTo>
                    <a:pt x="27" y="96"/>
                  </a:lnTo>
                  <a:lnTo>
                    <a:pt x="13" y="93"/>
                  </a:lnTo>
                  <a:close/>
                  <a:moveTo>
                    <a:pt x="66" y="93"/>
                  </a:moveTo>
                  <a:lnTo>
                    <a:pt x="50" y="96"/>
                  </a:lnTo>
                  <a:lnTo>
                    <a:pt x="56" y="132"/>
                  </a:lnTo>
                  <a:lnTo>
                    <a:pt x="71" y="129"/>
                  </a:lnTo>
                  <a:lnTo>
                    <a:pt x="66" y="93"/>
                  </a:lnTo>
                  <a:close/>
                  <a:moveTo>
                    <a:pt x="69" y="5"/>
                  </a:moveTo>
                  <a:lnTo>
                    <a:pt x="69" y="20"/>
                  </a:lnTo>
                  <a:lnTo>
                    <a:pt x="166" y="20"/>
                  </a:lnTo>
                  <a:lnTo>
                    <a:pt x="166" y="5"/>
                  </a:lnTo>
                  <a:lnTo>
                    <a:pt x="69" y="5"/>
                  </a:lnTo>
                  <a:close/>
                  <a:moveTo>
                    <a:pt x="83" y="22"/>
                  </a:moveTo>
                  <a:lnTo>
                    <a:pt x="83" y="24"/>
                  </a:lnTo>
                  <a:lnTo>
                    <a:pt x="81" y="24"/>
                  </a:lnTo>
                  <a:lnTo>
                    <a:pt x="81" y="26"/>
                  </a:lnTo>
                  <a:lnTo>
                    <a:pt x="81" y="28"/>
                  </a:lnTo>
                  <a:lnTo>
                    <a:pt x="81" y="30"/>
                  </a:lnTo>
                  <a:lnTo>
                    <a:pt x="79" y="30"/>
                  </a:lnTo>
                  <a:lnTo>
                    <a:pt x="79" y="32"/>
                  </a:lnTo>
                  <a:lnTo>
                    <a:pt x="79" y="34"/>
                  </a:lnTo>
                  <a:lnTo>
                    <a:pt x="77" y="34"/>
                  </a:lnTo>
                  <a:lnTo>
                    <a:pt x="77" y="36"/>
                  </a:lnTo>
                  <a:lnTo>
                    <a:pt x="77" y="38"/>
                  </a:lnTo>
                  <a:lnTo>
                    <a:pt x="75" y="39"/>
                  </a:lnTo>
                  <a:lnTo>
                    <a:pt x="75" y="41"/>
                  </a:lnTo>
                  <a:lnTo>
                    <a:pt x="73" y="41"/>
                  </a:lnTo>
                  <a:lnTo>
                    <a:pt x="73" y="43"/>
                  </a:lnTo>
                  <a:lnTo>
                    <a:pt x="73" y="45"/>
                  </a:lnTo>
                  <a:lnTo>
                    <a:pt x="71" y="45"/>
                  </a:lnTo>
                  <a:lnTo>
                    <a:pt x="71" y="47"/>
                  </a:lnTo>
                  <a:lnTo>
                    <a:pt x="69" y="47"/>
                  </a:lnTo>
                  <a:lnTo>
                    <a:pt x="69" y="49"/>
                  </a:lnTo>
                  <a:lnTo>
                    <a:pt x="69" y="51"/>
                  </a:lnTo>
                  <a:lnTo>
                    <a:pt x="66" y="51"/>
                  </a:lnTo>
                  <a:lnTo>
                    <a:pt x="66" y="53"/>
                  </a:lnTo>
                  <a:lnTo>
                    <a:pt x="66" y="55"/>
                  </a:lnTo>
                  <a:lnTo>
                    <a:pt x="66" y="56"/>
                  </a:lnTo>
                  <a:lnTo>
                    <a:pt x="69" y="56"/>
                  </a:lnTo>
                  <a:lnTo>
                    <a:pt x="69" y="58"/>
                  </a:lnTo>
                  <a:lnTo>
                    <a:pt x="71" y="60"/>
                  </a:lnTo>
                  <a:lnTo>
                    <a:pt x="71" y="62"/>
                  </a:lnTo>
                  <a:lnTo>
                    <a:pt x="73" y="62"/>
                  </a:lnTo>
                  <a:lnTo>
                    <a:pt x="73" y="64"/>
                  </a:lnTo>
                  <a:lnTo>
                    <a:pt x="75" y="66"/>
                  </a:lnTo>
                  <a:lnTo>
                    <a:pt x="75" y="68"/>
                  </a:lnTo>
                  <a:lnTo>
                    <a:pt x="77" y="68"/>
                  </a:lnTo>
                  <a:lnTo>
                    <a:pt x="77" y="70"/>
                  </a:lnTo>
                  <a:lnTo>
                    <a:pt x="79" y="72"/>
                  </a:lnTo>
                  <a:lnTo>
                    <a:pt x="79" y="74"/>
                  </a:lnTo>
                  <a:lnTo>
                    <a:pt x="81" y="75"/>
                  </a:lnTo>
                  <a:lnTo>
                    <a:pt x="81" y="77"/>
                  </a:lnTo>
                  <a:lnTo>
                    <a:pt x="83" y="77"/>
                  </a:lnTo>
                  <a:lnTo>
                    <a:pt x="83" y="79"/>
                  </a:lnTo>
                  <a:lnTo>
                    <a:pt x="83" y="81"/>
                  </a:lnTo>
                  <a:lnTo>
                    <a:pt x="85" y="81"/>
                  </a:lnTo>
                  <a:lnTo>
                    <a:pt x="85" y="83"/>
                  </a:lnTo>
                  <a:lnTo>
                    <a:pt x="85" y="85"/>
                  </a:lnTo>
                  <a:lnTo>
                    <a:pt x="100" y="75"/>
                  </a:lnTo>
                  <a:lnTo>
                    <a:pt x="100" y="74"/>
                  </a:lnTo>
                  <a:lnTo>
                    <a:pt x="98" y="72"/>
                  </a:lnTo>
                  <a:lnTo>
                    <a:pt x="98" y="70"/>
                  </a:lnTo>
                  <a:lnTo>
                    <a:pt x="95" y="70"/>
                  </a:lnTo>
                  <a:lnTo>
                    <a:pt x="95" y="68"/>
                  </a:lnTo>
                  <a:lnTo>
                    <a:pt x="93" y="66"/>
                  </a:lnTo>
                  <a:lnTo>
                    <a:pt x="93" y="64"/>
                  </a:lnTo>
                  <a:lnTo>
                    <a:pt x="91" y="64"/>
                  </a:lnTo>
                  <a:lnTo>
                    <a:pt x="91" y="62"/>
                  </a:lnTo>
                  <a:lnTo>
                    <a:pt x="89" y="60"/>
                  </a:lnTo>
                  <a:lnTo>
                    <a:pt x="89" y="58"/>
                  </a:lnTo>
                  <a:lnTo>
                    <a:pt x="87" y="58"/>
                  </a:lnTo>
                  <a:lnTo>
                    <a:pt x="87" y="56"/>
                  </a:lnTo>
                  <a:lnTo>
                    <a:pt x="85" y="56"/>
                  </a:lnTo>
                  <a:lnTo>
                    <a:pt x="85" y="55"/>
                  </a:lnTo>
                  <a:lnTo>
                    <a:pt x="83" y="55"/>
                  </a:lnTo>
                  <a:lnTo>
                    <a:pt x="83" y="53"/>
                  </a:lnTo>
                  <a:lnTo>
                    <a:pt x="85" y="53"/>
                  </a:lnTo>
                  <a:lnTo>
                    <a:pt x="85" y="51"/>
                  </a:lnTo>
                  <a:lnTo>
                    <a:pt x="87" y="51"/>
                  </a:lnTo>
                  <a:lnTo>
                    <a:pt x="87" y="49"/>
                  </a:lnTo>
                  <a:lnTo>
                    <a:pt x="87" y="47"/>
                  </a:lnTo>
                  <a:lnTo>
                    <a:pt x="89" y="47"/>
                  </a:lnTo>
                  <a:lnTo>
                    <a:pt x="89" y="45"/>
                  </a:lnTo>
                  <a:lnTo>
                    <a:pt x="91" y="43"/>
                  </a:lnTo>
                  <a:lnTo>
                    <a:pt x="91" y="41"/>
                  </a:lnTo>
                  <a:lnTo>
                    <a:pt x="93" y="39"/>
                  </a:lnTo>
                  <a:lnTo>
                    <a:pt x="93" y="38"/>
                  </a:lnTo>
                  <a:lnTo>
                    <a:pt x="95" y="38"/>
                  </a:lnTo>
                  <a:lnTo>
                    <a:pt x="95" y="36"/>
                  </a:lnTo>
                  <a:lnTo>
                    <a:pt x="95" y="34"/>
                  </a:lnTo>
                  <a:lnTo>
                    <a:pt x="98" y="34"/>
                  </a:lnTo>
                  <a:lnTo>
                    <a:pt x="98" y="32"/>
                  </a:lnTo>
                  <a:lnTo>
                    <a:pt x="98" y="30"/>
                  </a:lnTo>
                  <a:lnTo>
                    <a:pt x="100" y="30"/>
                  </a:lnTo>
                  <a:lnTo>
                    <a:pt x="100" y="28"/>
                  </a:lnTo>
                  <a:lnTo>
                    <a:pt x="83" y="22"/>
                  </a:lnTo>
                  <a:close/>
                  <a:moveTo>
                    <a:pt x="118" y="20"/>
                  </a:moveTo>
                  <a:lnTo>
                    <a:pt x="118" y="22"/>
                  </a:lnTo>
                  <a:lnTo>
                    <a:pt x="118" y="24"/>
                  </a:lnTo>
                  <a:lnTo>
                    <a:pt x="116" y="26"/>
                  </a:lnTo>
                  <a:lnTo>
                    <a:pt x="116" y="28"/>
                  </a:lnTo>
                  <a:lnTo>
                    <a:pt x="114" y="30"/>
                  </a:lnTo>
                  <a:lnTo>
                    <a:pt x="114" y="32"/>
                  </a:lnTo>
                  <a:lnTo>
                    <a:pt x="112" y="32"/>
                  </a:lnTo>
                  <a:lnTo>
                    <a:pt x="112" y="34"/>
                  </a:lnTo>
                  <a:lnTo>
                    <a:pt x="112" y="36"/>
                  </a:lnTo>
                  <a:lnTo>
                    <a:pt x="110" y="36"/>
                  </a:lnTo>
                  <a:lnTo>
                    <a:pt x="110" y="38"/>
                  </a:lnTo>
                  <a:lnTo>
                    <a:pt x="108" y="39"/>
                  </a:lnTo>
                  <a:lnTo>
                    <a:pt x="108" y="41"/>
                  </a:lnTo>
                  <a:lnTo>
                    <a:pt x="106" y="41"/>
                  </a:lnTo>
                  <a:lnTo>
                    <a:pt x="106" y="43"/>
                  </a:lnTo>
                  <a:lnTo>
                    <a:pt x="104" y="43"/>
                  </a:lnTo>
                  <a:lnTo>
                    <a:pt x="104" y="45"/>
                  </a:lnTo>
                  <a:lnTo>
                    <a:pt x="102" y="47"/>
                  </a:lnTo>
                  <a:lnTo>
                    <a:pt x="100" y="49"/>
                  </a:lnTo>
                  <a:lnTo>
                    <a:pt x="100" y="51"/>
                  </a:lnTo>
                  <a:lnTo>
                    <a:pt x="98" y="51"/>
                  </a:lnTo>
                  <a:lnTo>
                    <a:pt x="98" y="53"/>
                  </a:lnTo>
                  <a:lnTo>
                    <a:pt x="100" y="53"/>
                  </a:lnTo>
                  <a:lnTo>
                    <a:pt x="100" y="55"/>
                  </a:lnTo>
                  <a:lnTo>
                    <a:pt x="100" y="56"/>
                  </a:lnTo>
                  <a:lnTo>
                    <a:pt x="102" y="56"/>
                  </a:lnTo>
                  <a:lnTo>
                    <a:pt x="102" y="58"/>
                  </a:lnTo>
                  <a:lnTo>
                    <a:pt x="104" y="58"/>
                  </a:lnTo>
                  <a:lnTo>
                    <a:pt x="104" y="60"/>
                  </a:lnTo>
                  <a:lnTo>
                    <a:pt x="106" y="60"/>
                  </a:lnTo>
                  <a:lnTo>
                    <a:pt x="106" y="62"/>
                  </a:lnTo>
                  <a:lnTo>
                    <a:pt x="106" y="64"/>
                  </a:lnTo>
                  <a:lnTo>
                    <a:pt x="108" y="64"/>
                  </a:lnTo>
                  <a:lnTo>
                    <a:pt x="108" y="66"/>
                  </a:lnTo>
                  <a:lnTo>
                    <a:pt x="110" y="66"/>
                  </a:lnTo>
                  <a:lnTo>
                    <a:pt x="110" y="68"/>
                  </a:lnTo>
                  <a:lnTo>
                    <a:pt x="112" y="70"/>
                  </a:lnTo>
                  <a:lnTo>
                    <a:pt x="112" y="72"/>
                  </a:lnTo>
                  <a:lnTo>
                    <a:pt x="114" y="74"/>
                  </a:lnTo>
                  <a:lnTo>
                    <a:pt x="116" y="75"/>
                  </a:lnTo>
                  <a:lnTo>
                    <a:pt x="116" y="77"/>
                  </a:lnTo>
                  <a:lnTo>
                    <a:pt x="118" y="79"/>
                  </a:lnTo>
                  <a:lnTo>
                    <a:pt x="118" y="81"/>
                  </a:lnTo>
                  <a:lnTo>
                    <a:pt x="120" y="81"/>
                  </a:lnTo>
                  <a:lnTo>
                    <a:pt x="120" y="83"/>
                  </a:lnTo>
                  <a:lnTo>
                    <a:pt x="120" y="85"/>
                  </a:lnTo>
                  <a:lnTo>
                    <a:pt x="122" y="85"/>
                  </a:lnTo>
                  <a:lnTo>
                    <a:pt x="135" y="75"/>
                  </a:lnTo>
                  <a:lnTo>
                    <a:pt x="135" y="74"/>
                  </a:lnTo>
                  <a:lnTo>
                    <a:pt x="133" y="74"/>
                  </a:lnTo>
                  <a:lnTo>
                    <a:pt x="133" y="72"/>
                  </a:lnTo>
                  <a:lnTo>
                    <a:pt x="131" y="70"/>
                  </a:lnTo>
                  <a:lnTo>
                    <a:pt x="131" y="68"/>
                  </a:lnTo>
                  <a:lnTo>
                    <a:pt x="129" y="68"/>
                  </a:lnTo>
                  <a:lnTo>
                    <a:pt x="129" y="66"/>
                  </a:lnTo>
                  <a:lnTo>
                    <a:pt x="127" y="64"/>
                  </a:lnTo>
                  <a:lnTo>
                    <a:pt x="127" y="62"/>
                  </a:lnTo>
                  <a:lnTo>
                    <a:pt x="124" y="62"/>
                  </a:lnTo>
                  <a:lnTo>
                    <a:pt x="124" y="60"/>
                  </a:lnTo>
                  <a:lnTo>
                    <a:pt x="122" y="60"/>
                  </a:lnTo>
                  <a:lnTo>
                    <a:pt x="122" y="58"/>
                  </a:lnTo>
                  <a:lnTo>
                    <a:pt x="120" y="56"/>
                  </a:lnTo>
                  <a:lnTo>
                    <a:pt x="118" y="55"/>
                  </a:lnTo>
                  <a:lnTo>
                    <a:pt x="118" y="53"/>
                  </a:lnTo>
                  <a:lnTo>
                    <a:pt x="116" y="53"/>
                  </a:lnTo>
                  <a:lnTo>
                    <a:pt x="116" y="51"/>
                  </a:lnTo>
                  <a:lnTo>
                    <a:pt x="118" y="51"/>
                  </a:lnTo>
                  <a:lnTo>
                    <a:pt x="118" y="49"/>
                  </a:lnTo>
                  <a:lnTo>
                    <a:pt x="120" y="49"/>
                  </a:lnTo>
                  <a:lnTo>
                    <a:pt x="120" y="47"/>
                  </a:lnTo>
                  <a:lnTo>
                    <a:pt x="122" y="47"/>
                  </a:lnTo>
                  <a:lnTo>
                    <a:pt x="122" y="45"/>
                  </a:lnTo>
                  <a:lnTo>
                    <a:pt x="124" y="43"/>
                  </a:lnTo>
                  <a:lnTo>
                    <a:pt x="124" y="41"/>
                  </a:lnTo>
                  <a:lnTo>
                    <a:pt x="127" y="41"/>
                  </a:lnTo>
                  <a:lnTo>
                    <a:pt x="127" y="39"/>
                  </a:lnTo>
                  <a:lnTo>
                    <a:pt x="129" y="39"/>
                  </a:lnTo>
                  <a:lnTo>
                    <a:pt x="129" y="38"/>
                  </a:lnTo>
                  <a:lnTo>
                    <a:pt x="129" y="36"/>
                  </a:lnTo>
                  <a:lnTo>
                    <a:pt x="131" y="36"/>
                  </a:lnTo>
                  <a:lnTo>
                    <a:pt x="131" y="34"/>
                  </a:lnTo>
                  <a:lnTo>
                    <a:pt x="133" y="32"/>
                  </a:lnTo>
                  <a:lnTo>
                    <a:pt x="133" y="30"/>
                  </a:lnTo>
                  <a:lnTo>
                    <a:pt x="135" y="30"/>
                  </a:lnTo>
                  <a:lnTo>
                    <a:pt x="118" y="20"/>
                  </a:lnTo>
                  <a:close/>
                  <a:moveTo>
                    <a:pt x="149" y="22"/>
                  </a:moveTo>
                  <a:lnTo>
                    <a:pt x="149" y="24"/>
                  </a:lnTo>
                  <a:lnTo>
                    <a:pt x="147" y="26"/>
                  </a:lnTo>
                  <a:lnTo>
                    <a:pt x="147" y="28"/>
                  </a:lnTo>
                  <a:lnTo>
                    <a:pt x="147" y="30"/>
                  </a:lnTo>
                  <a:lnTo>
                    <a:pt x="145" y="30"/>
                  </a:lnTo>
                  <a:lnTo>
                    <a:pt x="145" y="32"/>
                  </a:lnTo>
                  <a:lnTo>
                    <a:pt x="145" y="34"/>
                  </a:lnTo>
                  <a:lnTo>
                    <a:pt x="143" y="36"/>
                  </a:lnTo>
                  <a:lnTo>
                    <a:pt x="143" y="38"/>
                  </a:lnTo>
                  <a:lnTo>
                    <a:pt x="141" y="39"/>
                  </a:lnTo>
                  <a:lnTo>
                    <a:pt x="141" y="41"/>
                  </a:lnTo>
                  <a:lnTo>
                    <a:pt x="139" y="41"/>
                  </a:lnTo>
                  <a:lnTo>
                    <a:pt x="139" y="43"/>
                  </a:lnTo>
                  <a:lnTo>
                    <a:pt x="139" y="45"/>
                  </a:lnTo>
                  <a:lnTo>
                    <a:pt x="137" y="45"/>
                  </a:lnTo>
                  <a:lnTo>
                    <a:pt x="137" y="47"/>
                  </a:lnTo>
                  <a:lnTo>
                    <a:pt x="135" y="49"/>
                  </a:lnTo>
                  <a:lnTo>
                    <a:pt x="133" y="51"/>
                  </a:lnTo>
                  <a:lnTo>
                    <a:pt x="133" y="53"/>
                  </a:lnTo>
                  <a:lnTo>
                    <a:pt x="135" y="53"/>
                  </a:lnTo>
                  <a:lnTo>
                    <a:pt x="135" y="55"/>
                  </a:lnTo>
                  <a:lnTo>
                    <a:pt x="135" y="56"/>
                  </a:lnTo>
                  <a:lnTo>
                    <a:pt x="137" y="56"/>
                  </a:lnTo>
                  <a:lnTo>
                    <a:pt x="137" y="58"/>
                  </a:lnTo>
                  <a:lnTo>
                    <a:pt x="139" y="58"/>
                  </a:lnTo>
                  <a:lnTo>
                    <a:pt x="139" y="60"/>
                  </a:lnTo>
                  <a:lnTo>
                    <a:pt x="141" y="62"/>
                  </a:lnTo>
                  <a:lnTo>
                    <a:pt x="141" y="64"/>
                  </a:lnTo>
                  <a:lnTo>
                    <a:pt x="143" y="64"/>
                  </a:lnTo>
                  <a:lnTo>
                    <a:pt x="143" y="66"/>
                  </a:lnTo>
                  <a:lnTo>
                    <a:pt x="145" y="68"/>
                  </a:lnTo>
                  <a:lnTo>
                    <a:pt x="145" y="70"/>
                  </a:lnTo>
                  <a:lnTo>
                    <a:pt x="147" y="72"/>
                  </a:lnTo>
                  <a:lnTo>
                    <a:pt x="147" y="74"/>
                  </a:lnTo>
                  <a:lnTo>
                    <a:pt x="149" y="75"/>
                  </a:lnTo>
                  <a:lnTo>
                    <a:pt x="149" y="77"/>
                  </a:lnTo>
                  <a:lnTo>
                    <a:pt x="151" y="77"/>
                  </a:lnTo>
                  <a:lnTo>
                    <a:pt x="151" y="79"/>
                  </a:lnTo>
                  <a:lnTo>
                    <a:pt x="151" y="81"/>
                  </a:lnTo>
                  <a:lnTo>
                    <a:pt x="153" y="81"/>
                  </a:lnTo>
                  <a:lnTo>
                    <a:pt x="153" y="83"/>
                  </a:lnTo>
                  <a:lnTo>
                    <a:pt x="153" y="85"/>
                  </a:lnTo>
                  <a:lnTo>
                    <a:pt x="168" y="75"/>
                  </a:lnTo>
                  <a:lnTo>
                    <a:pt x="168" y="74"/>
                  </a:lnTo>
                  <a:lnTo>
                    <a:pt x="166" y="74"/>
                  </a:lnTo>
                  <a:lnTo>
                    <a:pt x="166" y="72"/>
                  </a:lnTo>
                  <a:lnTo>
                    <a:pt x="164" y="70"/>
                  </a:lnTo>
                  <a:lnTo>
                    <a:pt x="164" y="68"/>
                  </a:lnTo>
                  <a:lnTo>
                    <a:pt x="162" y="66"/>
                  </a:lnTo>
                  <a:lnTo>
                    <a:pt x="162" y="64"/>
                  </a:lnTo>
                  <a:lnTo>
                    <a:pt x="160" y="64"/>
                  </a:lnTo>
                  <a:lnTo>
                    <a:pt x="160" y="62"/>
                  </a:lnTo>
                  <a:lnTo>
                    <a:pt x="158" y="60"/>
                  </a:lnTo>
                  <a:lnTo>
                    <a:pt x="158" y="58"/>
                  </a:lnTo>
                  <a:lnTo>
                    <a:pt x="156" y="58"/>
                  </a:lnTo>
                  <a:lnTo>
                    <a:pt x="156" y="56"/>
                  </a:lnTo>
                  <a:lnTo>
                    <a:pt x="153" y="56"/>
                  </a:lnTo>
                  <a:lnTo>
                    <a:pt x="153" y="55"/>
                  </a:lnTo>
                  <a:lnTo>
                    <a:pt x="151" y="55"/>
                  </a:lnTo>
                  <a:lnTo>
                    <a:pt x="151" y="53"/>
                  </a:lnTo>
                  <a:lnTo>
                    <a:pt x="151" y="51"/>
                  </a:lnTo>
                  <a:lnTo>
                    <a:pt x="153" y="49"/>
                  </a:lnTo>
                  <a:lnTo>
                    <a:pt x="153" y="47"/>
                  </a:lnTo>
                  <a:lnTo>
                    <a:pt x="156" y="47"/>
                  </a:lnTo>
                  <a:lnTo>
                    <a:pt x="156" y="45"/>
                  </a:lnTo>
                  <a:lnTo>
                    <a:pt x="158" y="43"/>
                  </a:lnTo>
                  <a:lnTo>
                    <a:pt x="158" y="41"/>
                  </a:lnTo>
                  <a:lnTo>
                    <a:pt x="160" y="39"/>
                  </a:lnTo>
                  <a:lnTo>
                    <a:pt x="160" y="38"/>
                  </a:lnTo>
                  <a:lnTo>
                    <a:pt x="162" y="38"/>
                  </a:lnTo>
                  <a:lnTo>
                    <a:pt x="162" y="36"/>
                  </a:lnTo>
                  <a:lnTo>
                    <a:pt x="162" y="34"/>
                  </a:lnTo>
                  <a:lnTo>
                    <a:pt x="164" y="34"/>
                  </a:lnTo>
                  <a:lnTo>
                    <a:pt x="164" y="32"/>
                  </a:lnTo>
                  <a:lnTo>
                    <a:pt x="164" y="30"/>
                  </a:lnTo>
                  <a:lnTo>
                    <a:pt x="166" y="30"/>
                  </a:lnTo>
                  <a:lnTo>
                    <a:pt x="166" y="28"/>
                  </a:lnTo>
                  <a:lnTo>
                    <a:pt x="149" y="22"/>
                  </a:lnTo>
                  <a:close/>
                  <a:moveTo>
                    <a:pt x="110" y="134"/>
                  </a:moveTo>
                  <a:lnTo>
                    <a:pt x="66" y="134"/>
                  </a:lnTo>
                  <a:lnTo>
                    <a:pt x="66" y="149"/>
                  </a:lnTo>
                  <a:lnTo>
                    <a:pt x="168" y="149"/>
                  </a:lnTo>
                  <a:lnTo>
                    <a:pt x="168" y="134"/>
                  </a:lnTo>
                  <a:lnTo>
                    <a:pt x="129" y="134"/>
                  </a:lnTo>
                  <a:lnTo>
                    <a:pt x="129" y="102"/>
                  </a:lnTo>
                  <a:lnTo>
                    <a:pt x="166" y="102"/>
                  </a:lnTo>
                  <a:lnTo>
                    <a:pt x="166" y="87"/>
                  </a:lnTo>
                  <a:lnTo>
                    <a:pt x="75" y="87"/>
                  </a:lnTo>
                  <a:lnTo>
                    <a:pt x="75" y="102"/>
                  </a:lnTo>
                  <a:lnTo>
                    <a:pt x="110" y="102"/>
                  </a:lnTo>
                  <a:lnTo>
                    <a:pt x="11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solidFill>
                  <a:prstClr val="black"/>
                </a:solidFill>
              </a:endParaRPr>
            </a:p>
          </p:txBody>
        </p:sp>
        <p:sp>
          <p:nvSpPr>
            <p:cNvPr id="13" name="Freeform 21"/>
            <p:cNvSpPr>
              <a:spLocks noEditPoints="1"/>
            </p:cNvSpPr>
            <p:nvPr/>
          </p:nvSpPr>
          <p:spPr bwMode="auto">
            <a:xfrm>
              <a:off x="389" y="212"/>
              <a:ext cx="172" cy="152"/>
            </a:xfrm>
            <a:custGeom>
              <a:avLst/>
              <a:gdLst>
                <a:gd name="T0" fmla="*/ 33 w 172"/>
                <a:gd name="T1" fmla="*/ 14 h 152"/>
                <a:gd name="T2" fmla="*/ 23 w 172"/>
                <a:gd name="T3" fmla="*/ 4 h 152"/>
                <a:gd name="T4" fmla="*/ 9 w 172"/>
                <a:gd name="T5" fmla="*/ 18 h 152"/>
                <a:gd name="T6" fmla="*/ 19 w 172"/>
                <a:gd name="T7" fmla="*/ 25 h 152"/>
                <a:gd name="T8" fmla="*/ 27 w 172"/>
                <a:gd name="T9" fmla="*/ 33 h 152"/>
                <a:gd name="T10" fmla="*/ 29 w 172"/>
                <a:gd name="T11" fmla="*/ 54 h 152"/>
                <a:gd name="T12" fmla="*/ 19 w 172"/>
                <a:gd name="T13" fmla="*/ 44 h 152"/>
                <a:gd name="T14" fmla="*/ 7 w 172"/>
                <a:gd name="T15" fmla="*/ 57 h 152"/>
                <a:gd name="T16" fmla="*/ 17 w 172"/>
                <a:gd name="T17" fmla="*/ 65 h 152"/>
                <a:gd name="T18" fmla="*/ 15 w 172"/>
                <a:gd name="T19" fmla="*/ 118 h 152"/>
                <a:gd name="T20" fmla="*/ 9 w 172"/>
                <a:gd name="T21" fmla="*/ 129 h 152"/>
                <a:gd name="T22" fmla="*/ 2 w 172"/>
                <a:gd name="T23" fmla="*/ 141 h 152"/>
                <a:gd name="T24" fmla="*/ 25 w 172"/>
                <a:gd name="T25" fmla="*/ 139 h 152"/>
                <a:gd name="T26" fmla="*/ 31 w 172"/>
                <a:gd name="T27" fmla="*/ 124 h 152"/>
                <a:gd name="T28" fmla="*/ 36 w 172"/>
                <a:gd name="T29" fmla="*/ 107 h 152"/>
                <a:gd name="T30" fmla="*/ 42 w 172"/>
                <a:gd name="T31" fmla="*/ 88 h 152"/>
                <a:gd name="T32" fmla="*/ 23 w 172"/>
                <a:gd name="T33" fmla="*/ 95 h 152"/>
                <a:gd name="T34" fmla="*/ 19 w 172"/>
                <a:gd name="T35" fmla="*/ 109 h 152"/>
                <a:gd name="T36" fmla="*/ 143 w 172"/>
                <a:gd name="T37" fmla="*/ 46 h 152"/>
                <a:gd name="T38" fmla="*/ 149 w 172"/>
                <a:gd name="T39" fmla="*/ 59 h 152"/>
                <a:gd name="T40" fmla="*/ 156 w 172"/>
                <a:gd name="T41" fmla="*/ 71 h 152"/>
                <a:gd name="T42" fmla="*/ 170 w 172"/>
                <a:gd name="T43" fmla="*/ 67 h 152"/>
                <a:gd name="T44" fmla="*/ 162 w 172"/>
                <a:gd name="T45" fmla="*/ 55 h 152"/>
                <a:gd name="T46" fmla="*/ 156 w 172"/>
                <a:gd name="T47" fmla="*/ 40 h 152"/>
                <a:gd name="T48" fmla="*/ 156 w 172"/>
                <a:gd name="T49" fmla="*/ 27 h 152"/>
                <a:gd name="T50" fmla="*/ 139 w 172"/>
                <a:gd name="T51" fmla="*/ 31 h 152"/>
                <a:gd name="T52" fmla="*/ 116 w 172"/>
                <a:gd name="T53" fmla="*/ 23 h 152"/>
                <a:gd name="T54" fmla="*/ 44 w 172"/>
                <a:gd name="T55" fmla="*/ 23 h 152"/>
                <a:gd name="T56" fmla="*/ 38 w 172"/>
                <a:gd name="T57" fmla="*/ 33 h 152"/>
                <a:gd name="T58" fmla="*/ 44 w 172"/>
                <a:gd name="T59" fmla="*/ 54 h 152"/>
                <a:gd name="T60" fmla="*/ 38 w 172"/>
                <a:gd name="T61" fmla="*/ 67 h 152"/>
                <a:gd name="T62" fmla="*/ 52 w 172"/>
                <a:gd name="T63" fmla="*/ 71 h 152"/>
                <a:gd name="T64" fmla="*/ 56 w 172"/>
                <a:gd name="T65" fmla="*/ 59 h 152"/>
                <a:gd name="T66" fmla="*/ 62 w 172"/>
                <a:gd name="T67" fmla="*/ 46 h 152"/>
                <a:gd name="T68" fmla="*/ 71 w 172"/>
                <a:gd name="T69" fmla="*/ 57 h 152"/>
                <a:gd name="T70" fmla="*/ 65 w 172"/>
                <a:gd name="T71" fmla="*/ 63 h 152"/>
                <a:gd name="T72" fmla="*/ 65 w 172"/>
                <a:gd name="T73" fmla="*/ 78 h 152"/>
                <a:gd name="T74" fmla="*/ 79 w 172"/>
                <a:gd name="T75" fmla="*/ 76 h 152"/>
                <a:gd name="T76" fmla="*/ 85 w 172"/>
                <a:gd name="T77" fmla="*/ 65 h 152"/>
                <a:gd name="T78" fmla="*/ 85 w 172"/>
                <a:gd name="T79" fmla="*/ 50 h 152"/>
                <a:gd name="T80" fmla="*/ 87 w 172"/>
                <a:gd name="T81" fmla="*/ 37 h 152"/>
                <a:gd name="T82" fmla="*/ 94 w 172"/>
                <a:gd name="T83" fmla="*/ 46 h 152"/>
                <a:gd name="T84" fmla="*/ 116 w 172"/>
                <a:gd name="T85" fmla="*/ 38 h 152"/>
                <a:gd name="T86" fmla="*/ 118 w 172"/>
                <a:gd name="T87" fmla="*/ 67 h 152"/>
                <a:gd name="T88" fmla="*/ 127 w 172"/>
                <a:gd name="T89" fmla="*/ 78 h 152"/>
                <a:gd name="T90" fmla="*/ 139 w 172"/>
                <a:gd name="T91" fmla="*/ 74 h 152"/>
                <a:gd name="T92" fmla="*/ 143 w 172"/>
                <a:gd name="T93" fmla="*/ 59 h 152"/>
                <a:gd name="T94" fmla="*/ 141 w 172"/>
                <a:gd name="T95" fmla="*/ 42 h 152"/>
                <a:gd name="T96" fmla="*/ 102 w 172"/>
                <a:gd name="T97" fmla="*/ 33 h 152"/>
                <a:gd name="T98" fmla="*/ 94 w 172"/>
                <a:gd name="T99" fmla="*/ 25 h 152"/>
                <a:gd name="T100" fmla="*/ 108 w 172"/>
                <a:gd name="T101" fmla="*/ 29 h 152"/>
                <a:gd name="T102" fmla="*/ 67 w 172"/>
                <a:gd name="T103" fmla="*/ 88 h 152"/>
                <a:gd name="T104" fmla="*/ 48 w 172"/>
                <a:gd name="T105" fmla="*/ 112 h 152"/>
                <a:gd name="T106" fmla="*/ 46 w 172"/>
                <a:gd name="T107" fmla="*/ 128 h 152"/>
                <a:gd name="T108" fmla="*/ 38 w 172"/>
                <a:gd name="T109" fmla="*/ 139 h 152"/>
                <a:gd name="T110" fmla="*/ 50 w 172"/>
                <a:gd name="T111" fmla="*/ 150 h 152"/>
                <a:gd name="T112" fmla="*/ 58 w 172"/>
                <a:gd name="T113" fmla="*/ 141 h 152"/>
                <a:gd name="T114" fmla="*/ 62 w 172"/>
                <a:gd name="T115" fmla="*/ 128 h 152"/>
                <a:gd name="T116" fmla="*/ 67 w 172"/>
                <a:gd name="T117" fmla="*/ 107 h 1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72" h="152">
                  <a:moveTo>
                    <a:pt x="29" y="33"/>
                  </a:moveTo>
                  <a:lnTo>
                    <a:pt x="42" y="21"/>
                  </a:lnTo>
                  <a:lnTo>
                    <a:pt x="40" y="19"/>
                  </a:lnTo>
                  <a:lnTo>
                    <a:pt x="40" y="18"/>
                  </a:lnTo>
                  <a:lnTo>
                    <a:pt x="38" y="18"/>
                  </a:lnTo>
                  <a:lnTo>
                    <a:pt x="36" y="16"/>
                  </a:lnTo>
                  <a:lnTo>
                    <a:pt x="36" y="14"/>
                  </a:lnTo>
                  <a:lnTo>
                    <a:pt x="33" y="14"/>
                  </a:lnTo>
                  <a:lnTo>
                    <a:pt x="31" y="12"/>
                  </a:lnTo>
                  <a:lnTo>
                    <a:pt x="29" y="10"/>
                  </a:lnTo>
                  <a:lnTo>
                    <a:pt x="27" y="10"/>
                  </a:lnTo>
                  <a:lnTo>
                    <a:pt x="27" y="8"/>
                  </a:lnTo>
                  <a:lnTo>
                    <a:pt x="25" y="8"/>
                  </a:lnTo>
                  <a:lnTo>
                    <a:pt x="25" y="6"/>
                  </a:lnTo>
                  <a:lnTo>
                    <a:pt x="23" y="6"/>
                  </a:lnTo>
                  <a:lnTo>
                    <a:pt x="23" y="4"/>
                  </a:lnTo>
                  <a:lnTo>
                    <a:pt x="21" y="4"/>
                  </a:lnTo>
                  <a:lnTo>
                    <a:pt x="19" y="2"/>
                  </a:lnTo>
                  <a:lnTo>
                    <a:pt x="17" y="0"/>
                  </a:lnTo>
                  <a:lnTo>
                    <a:pt x="4" y="14"/>
                  </a:lnTo>
                  <a:lnTo>
                    <a:pt x="7" y="14"/>
                  </a:lnTo>
                  <a:lnTo>
                    <a:pt x="7" y="16"/>
                  </a:lnTo>
                  <a:lnTo>
                    <a:pt x="9" y="16"/>
                  </a:lnTo>
                  <a:lnTo>
                    <a:pt x="9" y="18"/>
                  </a:lnTo>
                  <a:lnTo>
                    <a:pt x="11" y="18"/>
                  </a:lnTo>
                  <a:lnTo>
                    <a:pt x="13" y="19"/>
                  </a:lnTo>
                  <a:lnTo>
                    <a:pt x="15" y="19"/>
                  </a:lnTo>
                  <a:lnTo>
                    <a:pt x="15" y="21"/>
                  </a:lnTo>
                  <a:lnTo>
                    <a:pt x="17" y="21"/>
                  </a:lnTo>
                  <a:lnTo>
                    <a:pt x="17" y="23"/>
                  </a:lnTo>
                  <a:lnTo>
                    <a:pt x="19" y="23"/>
                  </a:lnTo>
                  <a:lnTo>
                    <a:pt x="19" y="25"/>
                  </a:lnTo>
                  <a:lnTo>
                    <a:pt x="21" y="25"/>
                  </a:lnTo>
                  <a:lnTo>
                    <a:pt x="21" y="27"/>
                  </a:lnTo>
                  <a:lnTo>
                    <a:pt x="23" y="27"/>
                  </a:lnTo>
                  <a:lnTo>
                    <a:pt x="23" y="29"/>
                  </a:lnTo>
                  <a:lnTo>
                    <a:pt x="25" y="29"/>
                  </a:lnTo>
                  <a:lnTo>
                    <a:pt x="25" y="31"/>
                  </a:lnTo>
                  <a:lnTo>
                    <a:pt x="27" y="31"/>
                  </a:lnTo>
                  <a:lnTo>
                    <a:pt x="27" y="33"/>
                  </a:lnTo>
                  <a:lnTo>
                    <a:pt x="29" y="33"/>
                  </a:lnTo>
                  <a:close/>
                  <a:moveTo>
                    <a:pt x="23" y="73"/>
                  </a:moveTo>
                  <a:lnTo>
                    <a:pt x="36" y="59"/>
                  </a:lnTo>
                  <a:lnTo>
                    <a:pt x="36" y="57"/>
                  </a:lnTo>
                  <a:lnTo>
                    <a:pt x="33" y="57"/>
                  </a:lnTo>
                  <a:lnTo>
                    <a:pt x="33" y="55"/>
                  </a:lnTo>
                  <a:lnTo>
                    <a:pt x="31" y="55"/>
                  </a:lnTo>
                  <a:lnTo>
                    <a:pt x="29" y="54"/>
                  </a:lnTo>
                  <a:lnTo>
                    <a:pt x="29" y="52"/>
                  </a:lnTo>
                  <a:lnTo>
                    <a:pt x="27" y="52"/>
                  </a:lnTo>
                  <a:lnTo>
                    <a:pt x="25" y="50"/>
                  </a:lnTo>
                  <a:lnTo>
                    <a:pt x="23" y="48"/>
                  </a:lnTo>
                  <a:lnTo>
                    <a:pt x="21" y="48"/>
                  </a:lnTo>
                  <a:lnTo>
                    <a:pt x="21" y="46"/>
                  </a:lnTo>
                  <a:lnTo>
                    <a:pt x="19" y="46"/>
                  </a:lnTo>
                  <a:lnTo>
                    <a:pt x="19" y="44"/>
                  </a:lnTo>
                  <a:lnTo>
                    <a:pt x="17" y="44"/>
                  </a:lnTo>
                  <a:lnTo>
                    <a:pt x="15" y="42"/>
                  </a:lnTo>
                  <a:lnTo>
                    <a:pt x="13" y="42"/>
                  </a:lnTo>
                  <a:lnTo>
                    <a:pt x="0" y="54"/>
                  </a:lnTo>
                  <a:lnTo>
                    <a:pt x="2" y="55"/>
                  </a:lnTo>
                  <a:lnTo>
                    <a:pt x="4" y="55"/>
                  </a:lnTo>
                  <a:lnTo>
                    <a:pt x="4" y="57"/>
                  </a:lnTo>
                  <a:lnTo>
                    <a:pt x="7" y="57"/>
                  </a:lnTo>
                  <a:lnTo>
                    <a:pt x="7" y="59"/>
                  </a:lnTo>
                  <a:lnTo>
                    <a:pt x="9" y="59"/>
                  </a:lnTo>
                  <a:lnTo>
                    <a:pt x="11" y="61"/>
                  </a:lnTo>
                  <a:lnTo>
                    <a:pt x="13" y="61"/>
                  </a:lnTo>
                  <a:lnTo>
                    <a:pt x="13" y="63"/>
                  </a:lnTo>
                  <a:lnTo>
                    <a:pt x="15" y="63"/>
                  </a:lnTo>
                  <a:lnTo>
                    <a:pt x="15" y="65"/>
                  </a:lnTo>
                  <a:lnTo>
                    <a:pt x="17" y="65"/>
                  </a:lnTo>
                  <a:lnTo>
                    <a:pt x="17" y="67"/>
                  </a:lnTo>
                  <a:lnTo>
                    <a:pt x="19" y="67"/>
                  </a:lnTo>
                  <a:lnTo>
                    <a:pt x="21" y="69"/>
                  </a:lnTo>
                  <a:lnTo>
                    <a:pt x="21" y="71"/>
                  </a:lnTo>
                  <a:lnTo>
                    <a:pt x="23" y="71"/>
                  </a:lnTo>
                  <a:lnTo>
                    <a:pt x="23" y="73"/>
                  </a:lnTo>
                  <a:close/>
                  <a:moveTo>
                    <a:pt x="15" y="116"/>
                  </a:moveTo>
                  <a:lnTo>
                    <a:pt x="15" y="118"/>
                  </a:lnTo>
                  <a:lnTo>
                    <a:pt x="15" y="120"/>
                  </a:lnTo>
                  <a:lnTo>
                    <a:pt x="13" y="120"/>
                  </a:lnTo>
                  <a:lnTo>
                    <a:pt x="13" y="122"/>
                  </a:lnTo>
                  <a:lnTo>
                    <a:pt x="13" y="124"/>
                  </a:lnTo>
                  <a:lnTo>
                    <a:pt x="11" y="126"/>
                  </a:lnTo>
                  <a:lnTo>
                    <a:pt x="11" y="128"/>
                  </a:lnTo>
                  <a:lnTo>
                    <a:pt x="9" y="128"/>
                  </a:lnTo>
                  <a:lnTo>
                    <a:pt x="9" y="129"/>
                  </a:lnTo>
                  <a:lnTo>
                    <a:pt x="9" y="131"/>
                  </a:lnTo>
                  <a:lnTo>
                    <a:pt x="7" y="131"/>
                  </a:lnTo>
                  <a:lnTo>
                    <a:pt x="7" y="133"/>
                  </a:lnTo>
                  <a:lnTo>
                    <a:pt x="7" y="135"/>
                  </a:lnTo>
                  <a:lnTo>
                    <a:pt x="4" y="135"/>
                  </a:lnTo>
                  <a:lnTo>
                    <a:pt x="4" y="137"/>
                  </a:lnTo>
                  <a:lnTo>
                    <a:pt x="2" y="139"/>
                  </a:lnTo>
                  <a:lnTo>
                    <a:pt x="2" y="141"/>
                  </a:lnTo>
                  <a:lnTo>
                    <a:pt x="0" y="143"/>
                  </a:lnTo>
                  <a:lnTo>
                    <a:pt x="17" y="150"/>
                  </a:lnTo>
                  <a:lnTo>
                    <a:pt x="19" y="148"/>
                  </a:lnTo>
                  <a:lnTo>
                    <a:pt x="19" y="147"/>
                  </a:lnTo>
                  <a:lnTo>
                    <a:pt x="21" y="145"/>
                  </a:lnTo>
                  <a:lnTo>
                    <a:pt x="23" y="143"/>
                  </a:lnTo>
                  <a:lnTo>
                    <a:pt x="23" y="141"/>
                  </a:lnTo>
                  <a:lnTo>
                    <a:pt x="25" y="139"/>
                  </a:lnTo>
                  <a:lnTo>
                    <a:pt x="25" y="137"/>
                  </a:lnTo>
                  <a:lnTo>
                    <a:pt x="25" y="135"/>
                  </a:lnTo>
                  <a:lnTo>
                    <a:pt x="27" y="133"/>
                  </a:lnTo>
                  <a:lnTo>
                    <a:pt x="27" y="131"/>
                  </a:lnTo>
                  <a:lnTo>
                    <a:pt x="29" y="129"/>
                  </a:lnTo>
                  <a:lnTo>
                    <a:pt x="29" y="128"/>
                  </a:lnTo>
                  <a:lnTo>
                    <a:pt x="29" y="126"/>
                  </a:lnTo>
                  <a:lnTo>
                    <a:pt x="31" y="124"/>
                  </a:lnTo>
                  <a:lnTo>
                    <a:pt x="31" y="122"/>
                  </a:lnTo>
                  <a:lnTo>
                    <a:pt x="33" y="120"/>
                  </a:lnTo>
                  <a:lnTo>
                    <a:pt x="33" y="118"/>
                  </a:lnTo>
                  <a:lnTo>
                    <a:pt x="33" y="116"/>
                  </a:lnTo>
                  <a:lnTo>
                    <a:pt x="36" y="114"/>
                  </a:lnTo>
                  <a:lnTo>
                    <a:pt x="36" y="112"/>
                  </a:lnTo>
                  <a:lnTo>
                    <a:pt x="36" y="111"/>
                  </a:lnTo>
                  <a:lnTo>
                    <a:pt x="36" y="107"/>
                  </a:lnTo>
                  <a:lnTo>
                    <a:pt x="38" y="105"/>
                  </a:lnTo>
                  <a:lnTo>
                    <a:pt x="38" y="103"/>
                  </a:lnTo>
                  <a:lnTo>
                    <a:pt x="38" y="101"/>
                  </a:lnTo>
                  <a:lnTo>
                    <a:pt x="40" y="99"/>
                  </a:lnTo>
                  <a:lnTo>
                    <a:pt x="40" y="95"/>
                  </a:lnTo>
                  <a:lnTo>
                    <a:pt x="40" y="93"/>
                  </a:lnTo>
                  <a:lnTo>
                    <a:pt x="40" y="92"/>
                  </a:lnTo>
                  <a:lnTo>
                    <a:pt x="42" y="88"/>
                  </a:lnTo>
                  <a:lnTo>
                    <a:pt x="42" y="86"/>
                  </a:lnTo>
                  <a:lnTo>
                    <a:pt x="23" y="84"/>
                  </a:lnTo>
                  <a:lnTo>
                    <a:pt x="23" y="86"/>
                  </a:lnTo>
                  <a:lnTo>
                    <a:pt x="23" y="88"/>
                  </a:lnTo>
                  <a:lnTo>
                    <a:pt x="23" y="90"/>
                  </a:lnTo>
                  <a:lnTo>
                    <a:pt x="23" y="92"/>
                  </a:lnTo>
                  <a:lnTo>
                    <a:pt x="23" y="93"/>
                  </a:lnTo>
                  <a:lnTo>
                    <a:pt x="23" y="95"/>
                  </a:lnTo>
                  <a:lnTo>
                    <a:pt x="21" y="97"/>
                  </a:lnTo>
                  <a:lnTo>
                    <a:pt x="21" y="99"/>
                  </a:lnTo>
                  <a:lnTo>
                    <a:pt x="21" y="101"/>
                  </a:lnTo>
                  <a:lnTo>
                    <a:pt x="21" y="103"/>
                  </a:lnTo>
                  <a:lnTo>
                    <a:pt x="21" y="105"/>
                  </a:lnTo>
                  <a:lnTo>
                    <a:pt x="19" y="105"/>
                  </a:lnTo>
                  <a:lnTo>
                    <a:pt x="19" y="107"/>
                  </a:lnTo>
                  <a:lnTo>
                    <a:pt x="19" y="109"/>
                  </a:lnTo>
                  <a:lnTo>
                    <a:pt x="19" y="111"/>
                  </a:lnTo>
                  <a:lnTo>
                    <a:pt x="17" y="111"/>
                  </a:lnTo>
                  <a:lnTo>
                    <a:pt x="17" y="112"/>
                  </a:lnTo>
                  <a:lnTo>
                    <a:pt x="17" y="114"/>
                  </a:lnTo>
                  <a:lnTo>
                    <a:pt x="15" y="116"/>
                  </a:lnTo>
                  <a:close/>
                  <a:moveTo>
                    <a:pt x="143" y="42"/>
                  </a:moveTo>
                  <a:lnTo>
                    <a:pt x="143" y="44"/>
                  </a:lnTo>
                  <a:lnTo>
                    <a:pt x="143" y="46"/>
                  </a:lnTo>
                  <a:lnTo>
                    <a:pt x="143" y="48"/>
                  </a:lnTo>
                  <a:lnTo>
                    <a:pt x="145" y="50"/>
                  </a:lnTo>
                  <a:lnTo>
                    <a:pt x="145" y="52"/>
                  </a:lnTo>
                  <a:lnTo>
                    <a:pt x="145" y="54"/>
                  </a:lnTo>
                  <a:lnTo>
                    <a:pt x="147" y="55"/>
                  </a:lnTo>
                  <a:lnTo>
                    <a:pt x="147" y="57"/>
                  </a:lnTo>
                  <a:lnTo>
                    <a:pt x="147" y="59"/>
                  </a:lnTo>
                  <a:lnTo>
                    <a:pt x="149" y="59"/>
                  </a:lnTo>
                  <a:lnTo>
                    <a:pt x="149" y="61"/>
                  </a:lnTo>
                  <a:lnTo>
                    <a:pt x="149" y="63"/>
                  </a:lnTo>
                  <a:lnTo>
                    <a:pt x="152" y="65"/>
                  </a:lnTo>
                  <a:lnTo>
                    <a:pt x="152" y="67"/>
                  </a:lnTo>
                  <a:lnTo>
                    <a:pt x="154" y="67"/>
                  </a:lnTo>
                  <a:lnTo>
                    <a:pt x="154" y="69"/>
                  </a:lnTo>
                  <a:lnTo>
                    <a:pt x="154" y="71"/>
                  </a:lnTo>
                  <a:lnTo>
                    <a:pt x="156" y="71"/>
                  </a:lnTo>
                  <a:lnTo>
                    <a:pt x="156" y="73"/>
                  </a:lnTo>
                  <a:lnTo>
                    <a:pt x="158" y="74"/>
                  </a:lnTo>
                  <a:lnTo>
                    <a:pt x="158" y="76"/>
                  </a:lnTo>
                  <a:lnTo>
                    <a:pt x="160" y="76"/>
                  </a:lnTo>
                  <a:lnTo>
                    <a:pt x="172" y="73"/>
                  </a:lnTo>
                  <a:lnTo>
                    <a:pt x="172" y="71"/>
                  </a:lnTo>
                  <a:lnTo>
                    <a:pt x="170" y="69"/>
                  </a:lnTo>
                  <a:lnTo>
                    <a:pt x="170" y="67"/>
                  </a:lnTo>
                  <a:lnTo>
                    <a:pt x="168" y="67"/>
                  </a:lnTo>
                  <a:lnTo>
                    <a:pt x="168" y="65"/>
                  </a:lnTo>
                  <a:lnTo>
                    <a:pt x="166" y="63"/>
                  </a:lnTo>
                  <a:lnTo>
                    <a:pt x="166" y="61"/>
                  </a:lnTo>
                  <a:lnTo>
                    <a:pt x="164" y="61"/>
                  </a:lnTo>
                  <a:lnTo>
                    <a:pt x="164" y="59"/>
                  </a:lnTo>
                  <a:lnTo>
                    <a:pt x="162" y="57"/>
                  </a:lnTo>
                  <a:lnTo>
                    <a:pt x="162" y="55"/>
                  </a:lnTo>
                  <a:lnTo>
                    <a:pt x="160" y="54"/>
                  </a:lnTo>
                  <a:lnTo>
                    <a:pt x="160" y="52"/>
                  </a:lnTo>
                  <a:lnTo>
                    <a:pt x="160" y="50"/>
                  </a:lnTo>
                  <a:lnTo>
                    <a:pt x="158" y="48"/>
                  </a:lnTo>
                  <a:lnTo>
                    <a:pt x="158" y="46"/>
                  </a:lnTo>
                  <a:lnTo>
                    <a:pt x="158" y="44"/>
                  </a:lnTo>
                  <a:lnTo>
                    <a:pt x="156" y="42"/>
                  </a:lnTo>
                  <a:lnTo>
                    <a:pt x="156" y="40"/>
                  </a:lnTo>
                  <a:lnTo>
                    <a:pt x="158" y="40"/>
                  </a:lnTo>
                  <a:lnTo>
                    <a:pt x="160" y="40"/>
                  </a:lnTo>
                  <a:lnTo>
                    <a:pt x="162" y="38"/>
                  </a:lnTo>
                  <a:lnTo>
                    <a:pt x="164" y="38"/>
                  </a:lnTo>
                  <a:lnTo>
                    <a:pt x="166" y="38"/>
                  </a:lnTo>
                  <a:lnTo>
                    <a:pt x="158" y="25"/>
                  </a:lnTo>
                  <a:lnTo>
                    <a:pt x="158" y="27"/>
                  </a:lnTo>
                  <a:lnTo>
                    <a:pt x="156" y="27"/>
                  </a:lnTo>
                  <a:lnTo>
                    <a:pt x="154" y="27"/>
                  </a:lnTo>
                  <a:lnTo>
                    <a:pt x="152" y="27"/>
                  </a:lnTo>
                  <a:lnTo>
                    <a:pt x="149" y="29"/>
                  </a:lnTo>
                  <a:lnTo>
                    <a:pt x="147" y="29"/>
                  </a:lnTo>
                  <a:lnTo>
                    <a:pt x="145" y="29"/>
                  </a:lnTo>
                  <a:lnTo>
                    <a:pt x="143" y="29"/>
                  </a:lnTo>
                  <a:lnTo>
                    <a:pt x="141" y="29"/>
                  </a:lnTo>
                  <a:lnTo>
                    <a:pt x="139" y="31"/>
                  </a:lnTo>
                  <a:lnTo>
                    <a:pt x="137" y="31"/>
                  </a:lnTo>
                  <a:lnTo>
                    <a:pt x="135" y="31"/>
                  </a:lnTo>
                  <a:lnTo>
                    <a:pt x="133" y="31"/>
                  </a:lnTo>
                  <a:lnTo>
                    <a:pt x="131" y="31"/>
                  </a:lnTo>
                  <a:lnTo>
                    <a:pt x="129" y="31"/>
                  </a:lnTo>
                  <a:lnTo>
                    <a:pt x="127" y="31"/>
                  </a:lnTo>
                  <a:lnTo>
                    <a:pt x="125" y="31"/>
                  </a:lnTo>
                  <a:lnTo>
                    <a:pt x="116" y="23"/>
                  </a:lnTo>
                  <a:lnTo>
                    <a:pt x="166" y="23"/>
                  </a:lnTo>
                  <a:lnTo>
                    <a:pt x="166" y="8"/>
                  </a:lnTo>
                  <a:lnTo>
                    <a:pt x="112" y="8"/>
                  </a:lnTo>
                  <a:lnTo>
                    <a:pt x="112" y="2"/>
                  </a:lnTo>
                  <a:lnTo>
                    <a:pt x="94" y="2"/>
                  </a:lnTo>
                  <a:lnTo>
                    <a:pt x="94" y="8"/>
                  </a:lnTo>
                  <a:lnTo>
                    <a:pt x="44" y="8"/>
                  </a:lnTo>
                  <a:lnTo>
                    <a:pt x="44" y="23"/>
                  </a:lnTo>
                  <a:lnTo>
                    <a:pt x="89" y="23"/>
                  </a:lnTo>
                  <a:lnTo>
                    <a:pt x="79" y="29"/>
                  </a:lnTo>
                  <a:lnTo>
                    <a:pt x="79" y="31"/>
                  </a:lnTo>
                  <a:lnTo>
                    <a:pt x="81" y="31"/>
                  </a:lnTo>
                  <a:lnTo>
                    <a:pt x="81" y="33"/>
                  </a:lnTo>
                  <a:lnTo>
                    <a:pt x="83" y="33"/>
                  </a:lnTo>
                  <a:lnTo>
                    <a:pt x="81" y="33"/>
                  </a:lnTo>
                  <a:lnTo>
                    <a:pt x="38" y="33"/>
                  </a:lnTo>
                  <a:lnTo>
                    <a:pt x="38" y="46"/>
                  </a:lnTo>
                  <a:lnTo>
                    <a:pt x="48" y="46"/>
                  </a:lnTo>
                  <a:lnTo>
                    <a:pt x="48" y="48"/>
                  </a:lnTo>
                  <a:lnTo>
                    <a:pt x="46" y="48"/>
                  </a:lnTo>
                  <a:lnTo>
                    <a:pt x="46" y="50"/>
                  </a:lnTo>
                  <a:lnTo>
                    <a:pt x="46" y="52"/>
                  </a:lnTo>
                  <a:lnTo>
                    <a:pt x="44" y="52"/>
                  </a:lnTo>
                  <a:lnTo>
                    <a:pt x="44" y="54"/>
                  </a:lnTo>
                  <a:lnTo>
                    <a:pt x="44" y="55"/>
                  </a:lnTo>
                  <a:lnTo>
                    <a:pt x="44" y="57"/>
                  </a:lnTo>
                  <a:lnTo>
                    <a:pt x="42" y="57"/>
                  </a:lnTo>
                  <a:lnTo>
                    <a:pt x="42" y="59"/>
                  </a:lnTo>
                  <a:lnTo>
                    <a:pt x="40" y="61"/>
                  </a:lnTo>
                  <a:lnTo>
                    <a:pt x="40" y="63"/>
                  </a:lnTo>
                  <a:lnTo>
                    <a:pt x="38" y="65"/>
                  </a:lnTo>
                  <a:lnTo>
                    <a:pt x="38" y="67"/>
                  </a:lnTo>
                  <a:lnTo>
                    <a:pt x="36" y="67"/>
                  </a:lnTo>
                  <a:lnTo>
                    <a:pt x="36" y="69"/>
                  </a:lnTo>
                  <a:lnTo>
                    <a:pt x="33" y="71"/>
                  </a:lnTo>
                  <a:lnTo>
                    <a:pt x="48" y="76"/>
                  </a:lnTo>
                  <a:lnTo>
                    <a:pt x="48" y="74"/>
                  </a:lnTo>
                  <a:lnTo>
                    <a:pt x="50" y="73"/>
                  </a:lnTo>
                  <a:lnTo>
                    <a:pt x="50" y="71"/>
                  </a:lnTo>
                  <a:lnTo>
                    <a:pt x="52" y="71"/>
                  </a:lnTo>
                  <a:lnTo>
                    <a:pt x="52" y="69"/>
                  </a:lnTo>
                  <a:lnTo>
                    <a:pt x="52" y="67"/>
                  </a:lnTo>
                  <a:lnTo>
                    <a:pt x="54" y="67"/>
                  </a:lnTo>
                  <a:lnTo>
                    <a:pt x="54" y="65"/>
                  </a:lnTo>
                  <a:lnTo>
                    <a:pt x="54" y="63"/>
                  </a:lnTo>
                  <a:lnTo>
                    <a:pt x="56" y="63"/>
                  </a:lnTo>
                  <a:lnTo>
                    <a:pt x="56" y="61"/>
                  </a:lnTo>
                  <a:lnTo>
                    <a:pt x="56" y="59"/>
                  </a:lnTo>
                  <a:lnTo>
                    <a:pt x="58" y="59"/>
                  </a:lnTo>
                  <a:lnTo>
                    <a:pt x="58" y="57"/>
                  </a:lnTo>
                  <a:lnTo>
                    <a:pt x="58" y="55"/>
                  </a:lnTo>
                  <a:lnTo>
                    <a:pt x="60" y="54"/>
                  </a:lnTo>
                  <a:lnTo>
                    <a:pt x="60" y="52"/>
                  </a:lnTo>
                  <a:lnTo>
                    <a:pt x="60" y="50"/>
                  </a:lnTo>
                  <a:lnTo>
                    <a:pt x="62" y="48"/>
                  </a:lnTo>
                  <a:lnTo>
                    <a:pt x="62" y="46"/>
                  </a:lnTo>
                  <a:lnTo>
                    <a:pt x="69" y="46"/>
                  </a:lnTo>
                  <a:lnTo>
                    <a:pt x="71" y="46"/>
                  </a:lnTo>
                  <a:lnTo>
                    <a:pt x="71" y="48"/>
                  </a:lnTo>
                  <a:lnTo>
                    <a:pt x="71" y="50"/>
                  </a:lnTo>
                  <a:lnTo>
                    <a:pt x="71" y="52"/>
                  </a:lnTo>
                  <a:lnTo>
                    <a:pt x="71" y="54"/>
                  </a:lnTo>
                  <a:lnTo>
                    <a:pt x="71" y="55"/>
                  </a:lnTo>
                  <a:lnTo>
                    <a:pt x="71" y="57"/>
                  </a:lnTo>
                  <a:lnTo>
                    <a:pt x="71" y="59"/>
                  </a:lnTo>
                  <a:lnTo>
                    <a:pt x="71" y="61"/>
                  </a:lnTo>
                  <a:lnTo>
                    <a:pt x="71" y="63"/>
                  </a:lnTo>
                  <a:lnTo>
                    <a:pt x="69" y="63"/>
                  </a:lnTo>
                  <a:lnTo>
                    <a:pt x="69" y="65"/>
                  </a:lnTo>
                  <a:lnTo>
                    <a:pt x="67" y="65"/>
                  </a:lnTo>
                  <a:lnTo>
                    <a:pt x="65" y="65"/>
                  </a:lnTo>
                  <a:lnTo>
                    <a:pt x="65" y="63"/>
                  </a:lnTo>
                  <a:lnTo>
                    <a:pt x="62" y="63"/>
                  </a:lnTo>
                  <a:lnTo>
                    <a:pt x="60" y="63"/>
                  </a:lnTo>
                  <a:lnTo>
                    <a:pt x="58" y="63"/>
                  </a:lnTo>
                  <a:lnTo>
                    <a:pt x="56" y="61"/>
                  </a:lnTo>
                  <a:lnTo>
                    <a:pt x="58" y="78"/>
                  </a:lnTo>
                  <a:lnTo>
                    <a:pt x="60" y="78"/>
                  </a:lnTo>
                  <a:lnTo>
                    <a:pt x="62" y="78"/>
                  </a:lnTo>
                  <a:lnTo>
                    <a:pt x="65" y="78"/>
                  </a:lnTo>
                  <a:lnTo>
                    <a:pt x="67" y="78"/>
                  </a:lnTo>
                  <a:lnTo>
                    <a:pt x="69" y="78"/>
                  </a:lnTo>
                  <a:lnTo>
                    <a:pt x="71" y="78"/>
                  </a:lnTo>
                  <a:lnTo>
                    <a:pt x="73" y="78"/>
                  </a:lnTo>
                  <a:lnTo>
                    <a:pt x="75" y="78"/>
                  </a:lnTo>
                  <a:lnTo>
                    <a:pt x="77" y="78"/>
                  </a:lnTo>
                  <a:lnTo>
                    <a:pt x="77" y="76"/>
                  </a:lnTo>
                  <a:lnTo>
                    <a:pt x="79" y="76"/>
                  </a:lnTo>
                  <a:lnTo>
                    <a:pt x="81" y="76"/>
                  </a:lnTo>
                  <a:lnTo>
                    <a:pt x="81" y="74"/>
                  </a:lnTo>
                  <a:lnTo>
                    <a:pt x="83" y="73"/>
                  </a:lnTo>
                  <a:lnTo>
                    <a:pt x="83" y="71"/>
                  </a:lnTo>
                  <a:lnTo>
                    <a:pt x="83" y="69"/>
                  </a:lnTo>
                  <a:lnTo>
                    <a:pt x="85" y="69"/>
                  </a:lnTo>
                  <a:lnTo>
                    <a:pt x="85" y="67"/>
                  </a:lnTo>
                  <a:lnTo>
                    <a:pt x="85" y="65"/>
                  </a:lnTo>
                  <a:lnTo>
                    <a:pt x="85" y="63"/>
                  </a:lnTo>
                  <a:lnTo>
                    <a:pt x="85" y="61"/>
                  </a:lnTo>
                  <a:lnTo>
                    <a:pt x="85" y="59"/>
                  </a:lnTo>
                  <a:lnTo>
                    <a:pt x="85" y="57"/>
                  </a:lnTo>
                  <a:lnTo>
                    <a:pt x="85" y="55"/>
                  </a:lnTo>
                  <a:lnTo>
                    <a:pt x="85" y="54"/>
                  </a:lnTo>
                  <a:lnTo>
                    <a:pt x="85" y="52"/>
                  </a:lnTo>
                  <a:lnTo>
                    <a:pt x="85" y="50"/>
                  </a:lnTo>
                  <a:lnTo>
                    <a:pt x="85" y="48"/>
                  </a:lnTo>
                  <a:lnTo>
                    <a:pt x="85" y="46"/>
                  </a:lnTo>
                  <a:lnTo>
                    <a:pt x="85" y="44"/>
                  </a:lnTo>
                  <a:lnTo>
                    <a:pt x="85" y="42"/>
                  </a:lnTo>
                  <a:lnTo>
                    <a:pt x="85" y="40"/>
                  </a:lnTo>
                  <a:lnTo>
                    <a:pt x="85" y="38"/>
                  </a:lnTo>
                  <a:lnTo>
                    <a:pt x="85" y="37"/>
                  </a:lnTo>
                  <a:lnTo>
                    <a:pt x="87" y="37"/>
                  </a:lnTo>
                  <a:lnTo>
                    <a:pt x="87" y="38"/>
                  </a:lnTo>
                  <a:lnTo>
                    <a:pt x="89" y="38"/>
                  </a:lnTo>
                  <a:lnTo>
                    <a:pt x="89" y="40"/>
                  </a:lnTo>
                  <a:lnTo>
                    <a:pt x="89" y="42"/>
                  </a:lnTo>
                  <a:lnTo>
                    <a:pt x="91" y="42"/>
                  </a:lnTo>
                  <a:lnTo>
                    <a:pt x="91" y="44"/>
                  </a:lnTo>
                  <a:lnTo>
                    <a:pt x="94" y="44"/>
                  </a:lnTo>
                  <a:lnTo>
                    <a:pt x="94" y="46"/>
                  </a:lnTo>
                  <a:lnTo>
                    <a:pt x="94" y="80"/>
                  </a:lnTo>
                  <a:lnTo>
                    <a:pt x="110" y="80"/>
                  </a:lnTo>
                  <a:lnTo>
                    <a:pt x="110" y="46"/>
                  </a:lnTo>
                  <a:lnTo>
                    <a:pt x="110" y="44"/>
                  </a:lnTo>
                  <a:lnTo>
                    <a:pt x="112" y="44"/>
                  </a:lnTo>
                  <a:lnTo>
                    <a:pt x="112" y="42"/>
                  </a:lnTo>
                  <a:lnTo>
                    <a:pt x="114" y="40"/>
                  </a:lnTo>
                  <a:lnTo>
                    <a:pt x="116" y="38"/>
                  </a:lnTo>
                  <a:lnTo>
                    <a:pt x="118" y="38"/>
                  </a:lnTo>
                  <a:lnTo>
                    <a:pt x="118" y="37"/>
                  </a:lnTo>
                  <a:lnTo>
                    <a:pt x="120" y="35"/>
                  </a:lnTo>
                  <a:lnTo>
                    <a:pt x="123" y="33"/>
                  </a:lnTo>
                  <a:lnTo>
                    <a:pt x="123" y="35"/>
                  </a:lnTo>
                  <a:lnTo>
                    <a:pt x="123" y="67"/>
                  </a:lnTo>
                  <a:lnTo>
                    <a:pt x="120" y="67"/>
                  </a:lnTo>
                  <a:lnTo>
                    <a:pt x="118" y="67"/>
                  </a:lnTo>
                  <a:lnTo>
                    <a:pt x="116" y="67"/>
                  </a:lnTo>
                  <a:lnTo>
                    <a:pt x="116" y="69"/>
                  </a:lnTo>
                  <a:lnTo>
                    <a:pt x="114" y="69"/>
                  </a:lnTo>
                  <a:lnTo>
                    <a:pt x="118" y="80"/>
                  </a:lnTo>
                  <a:lnTo>
                    <a:pt x="120" y="80"/>
                  </a:lnTo>
                  <a:lnTo>
                    <a:pt x="123" y="80"/>
                  </a:lnTo>
                  <a:lnTo>
                    <a:pt x="125" y="80"/>
                  </a:lnTo>
                  <a:lnTo>
                    <a:pt x="127" y="78"/>
                  </a:lnTo>
                  <a:lnTo>
                    <a:pt x="129" y="78"/>
                  </a:lnTo>
                  <a:lnTo>
                    <a:pt x="131" y="78"/>
                  </a:lnTo>
                  <a:lnTo>
                    <a:pt x="133" y="78"/>
                  </a:lnTo>
                  <a:lnTo>
                    <a:pt x="133" y="76"/>
                  </a:lnTo>
                  <a:lnTo>
                    <a:pt x="135" y="76"/>
                  </a:lnTo>
                  <a:lnTo>
                    <a:pt x="137" y="76"/>
                  </a:lnTo>
                  <a:lnTo>
                    <a:pt x="139" y="76"/>
                  </a:lnTo>
                  <a:lnTo>
                    <a:pt x="139" y="74"/>
                  </a:lnTo>
                  <a:lnTo>
                    <a:pt x="141" y="74"/>
                  </a:lnTo>
                  <a:lnTo>
                    <a:pt x="143" y="74"/>
                  </a:lnTo>
                  <a:lnTo>
                    <a:pt x="145" y="73"/>
                  </a:lnTo>
                  <a:lnTo>
                    <a:pt x="147" y="73"/>
                  </a:lnTo>
                  <a:lnTo>
                    <a:pt x="149" y="73"/>
                  </a:lnTo>
                  <a:lnTo>
                    <a:pt x="149" y="71"/>
                  </a:lnTo>
                  <a:lnTo>
                    <a:pt x="145" y="59"/>
                  </a:lnTo>
                  <a:lnTo>
                    <a:pt x="143" y="59"/>
                  </a:lnTo>
                  <a:lnTo>
                    <a:pt x="141" y="61"/>
                  </a:lnTo>
                  <a:lnTo>
                    <a:pt x="139" y="61"/>
                  </a:lnTo>
                  <a:lnTo>
                    <a:pt x="137" y="61"/>
                  </a:lnTo>
                  <a:lnTo>
                    <a:pt x="137" y="63"/>
                  </a:lnTo>
                  <a:lnTo>
                    <a:pt x="137" y="44"/>
                  </a:lnTo>
                  <a:lnTo>
                    <a:pt x="137" y="42"/>
                  </a:lnTo>
                  <a:lnTo>
                    <a:pt x="139" y="42"/>
                  </a:lnTo>
                  <a:lnTo>
                    <a:pt x="141" y="42"/>
                  </a:lnTo>
                  <a:lnTo>
                    <a:pt x="143" y="42"/>
                  </a:lnTo>
                  <a:close/>
                  <a:moveTo>
                    <a:pt x="106" y="29"/>
                  </a:moveTo>
                  <a:lnTo>
                    <a:pt x="106" y="31"/>
                  </a:lnTo>
                  <a:lnTo>
                    <a:pt x="104" y="31"/>
                  </a:lnTo>
                  <a:lnTo>
                    <a:pt x="104" y="33"/>
                  </a:lnTo>
                  <a:lnTo>
                    <a:pt x="102" y="33"/>
                  </a:lnTo>
                  <a:lnTo>
                    <a:pt x="102" y="35"/>
                  </a:lnTo>
                  <a:lnTo>
                    <a:pt x="102" y="33"/>
                  </a:lnTo>
                  <a:lnTo>
                    <a:pt x="100" y="33"/>
                  </a:lnTo>
                  <a:lnTo>
                    <a:pt x="100" y="31"/>
                  </a:lnTo>
                  <a:lnTo>
                    <a:pt x="100" y="29"/>
                  </a:lnTo>
                  <a:lnTo>
                    <a:pt x="98" y="29"/>
                  </a:lnTo>
                  <a:lnTo>
                    <a:pt x="98" y="27"/>
                  </a:lnTo>
                  <a:lnTo>
                    <a:pt x="96" y="27"/>
                  </a:lnTo>
                  <a:lnTo>
                    <a:pt x="96" y="25"/>
                  </a:lnTo>
                  <a:lnTo>
                    <a:pt x="94" y="25"/>
                  </a:lnTo>
                  <a:lnTo>
                    <a:pt x="94" y="23"/>
                  </a:lnTo>
                  <a:lnTo>
                    <a:pt x="91" y="23"/>
                  </a:lnTo>
                  <a:lnTo>
                    <a:pt x="112" y="23"/>
                  </a:lnTo>
                  <a:lnTo>
                    <a:pt x="110" y="23"/>
                  </a:lnTo>
                  <a:lnTo>
                    <a:pt x="110" y="25"/>
                  </a:lnTo>
                  <a:lnTo>
                    <a:pt x="110" y="27"/>
                  </a:lnTo>
                  <a:lnTo>
                    <a:pt x="108" y="27"/>
                  </a:lnTo>
                  <a:lnTo>
                    <a:pt x="108" y="29"/>
                  </a:lnTo>
                  <a:lnTo>
                    <a:pt x="106" y="29"/>
                  </a:lnTo>
                  <a:close/>
                  <a:moveTo>
                    <a:pt x="139" y="126"/>
                  </a:moveTo>
                  <a:lnTo>
                    <a:pt x="139" y="150"/>
                  </a:lnTo>
                  <a:lnTo>
                    <a:pt x="156" y="150"/>
                  </a:lnTo>
                  <a:lnTo>
                    <a:pt x="156" y="78"/>
                  </a:lnTo>
                  <a:lnTo>
                    <a:pt x="139" y="78"/>
                  </a:lnTo>
                  <a:lnTo>
                    <a:pt x="139" y="88"/>
                  </a:lnTo>
                  <a:lnTo>
                    <a:pt x="67" y="88"/>
                  </a:lnTo>
                  <a:lnTo>
                    <a:pt x="67" y="82"/>
                  </a:lnTo>
                  <a:lnTo>
                    <a:pt x="50" y="82"/>
                  </a:lnTo>
                  <a:lnTo>
                    <a:pt x="50" y="103"/>
                  </a:lnTo>
                  <a:lnTo>
                    <a:pt x="50" y="105"/>
                  </a:lnTo>
                  <a:lnTo>
                    <a:pt x="50" y="107"/>
                  </a:lnTo>
                  <a:lnTo>
                    <a:pt x="50" y="109"/>
                  </a:lnTo>
                  <a:lnTo>
                    <a:pt x="50" y="111"/>
                  </a:lnTo>
                  <a:lnTo>
                    <a:pt x="48" y="112"/>
                  </a:lnTo>
                  <a:lnTo>
                    <a:pt x="48" y="114"/>
                  </a:lnTo>
                  <a:lnTo>
                    <a:pt x="48" y="116"/>
                  </a:lnTo>
                  <a:lnTo>
                    <a:pt x="48" y="118"/>
                  </a:lnTo>
                  <a:lnTo>
                    <a:pt x="48" y="120"/>
                  </a:lnTo>
                  <a:lnTo>
                    <a:pt x="48" y="122"/>
                  </a:lnTo>
                  <a:lnTo>
                    <a:pt x="46" y="124"/>
                  </a:lnTo>
                  <a:lnTo>
                    <a:pt x="46" y="126"/>
                  </a:lnTo>
                  <a:lnTo>
                    <a:pt x="46" y="128"/>
                  </a:lnTo>
                  <a:lnTo>
                    <a:pt x="44" y="128"/>
                  </a:lnTo>
                  <a:lnTo>
                    <a:pt x="44" y="129"/>
                  </a:lnTo>
                  <a:lnTo>
                    <a:pt x="44" y="131"/>
                  </a:lnTo>
                  <a:lnTo>
                    <a:pt x="42" y="133"/>
                  </a:lnTo>
                  <a:lnTo>
                    <a:pt x="40" y="135"/>
                  </a:lnTo>
                  <a:lnTo>
                    <a:pt x="40" y="137"/>
                  </a:lnTo>
                  <a:lnTo>
                    <a:pt x="38" y="137"/>
                  </a:lnTo>
                  <a:lnTo>
                    <a:pt x="38" y="139"/>
                  </a:lnTo>
                  <a:lnTo>
                    <a:pt x="36" y="139"/>
                  </a:lnTo>
                  <a:lnTo>
                    <a:pt x="36" y="141"/>
                  </a:lnTo>
                  <a:lnTo>
                    <a:pt x="33" y="141"/>
                  </a:lnTo>
                  <a:lnTo>
                    <a:pt x="31" y="143"/>
                  </a:lnTo>
                  <a:lnTo>
                    <a:pt x="46" y="152"/>
                  </a:lnTo>
                  <a:lnTo>
                    <a:pt x="48" y="152"/>
                  </a:lnTo>
                  <a:lnTo>
                    <a:pt x="48" y="150"/>
                  </a:lnTo>
                  <a:lnTo>
                    <a:pt x="50" y="150"/>
                  </a:lnTo>
                  <a:lnTo>
                    <a:pt x="50" y="148"/>
                  </a:lnTo>
                  <a:lnTo>
                    <a:pt x="52" y="148"/>
                  </a:lnTo>
                  <a:lnTo>
                    <a:pt x="52" y="147"/>
                  </a:lnTo>
                  <a:lnTo>
                    <a:pt x="54" y="147"/>
                  </a:lnTo>
                  <a:lnTo>
                    <a:pt x="54" y="145"/>
                  </a:lnTo>
                  <a:lnTo>
                    <a:pt x="56" y="143"/>
                  </a:lnTo>
                  <a:lnTo>
                    <a:pt x="56" y="141"/>
                  </a:lnTo>
                  <a:lnTo>
                    <a:pt x="58" y="141"/>
                  </a:lnTo>
                  <a:lnTo>
                    <a:pt x="58" y="139"/>
                  </a:lnTo>
                  <a:lnTo>
                    <a:pt x="58" y="137"/>
                  </a:lnTo>
                  <a:lnTo>
                    <a:pt x="60" y="137"/>
                  </a:lnTo>
                  <a:lnTo>
                    <a:pt x="60" y="135"/>
                  </a:lnTo>
                  <a:lnTo>
                    <a:pt x="60" y="133"/>
                  </a:lnTo>
                  <a:lnTo>
                    <a:pt x="62" y="131"/>
                  </a:lnTo>
                  <a:lnTo>
                    <a:pt x="62" y="129"/>
                  </a:lnTo>
                  <a:lnTo>
                    <a:pt x="62" y="128"/>
                  </a:lnTo>
                  <a:lnTo>
                    <a:pt x="65" y="128"/>
                  </a:lnTo>
                  <a:lnTo>
                    <a:pt x="65" y="126"/>
                  </a:lnTo>
                  <a:lnTo>
                    <a:pt x="139" y="126"/>
                  </a:lnTo>
                  <a:close/>
                  <a:moveTo>
                    <a:pt x="139" y="112"/>
                  </a:moveTo>
                  <a:lnTo>
                    <a:pt x="67" y="112"/>
                  </a:lnTo>
                  <a:lnTo>
                    <a:pt x="67" y="111"/>
                  </a:lnTo>
                  <a:lnTo>
                    <a:pt x="67" y="109"/>
                  </a:lnTo>
                  <a:lnTo>
                    <a:pt x="67" y="107"/>
                  </a:lnTo>
                  <a:lnTo>
                    <a:pt x="67" y="105"/>
                  </a:lnTo>
                  <a:lnTo>
                    <a:pt x="67" y="103"/>
                  </a:lnTo>
                  <a:lnTo>
                    <a:pt x="67" y="101"/>
                  </a:lnTo>
                  <a:lnTo>
                    <a:pt x="139" y="101"/>
                  </a:lnTo>
                  <a:lnTo>
                    <a:pt x="139"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solidFill>
                  <a:prstClr val="black"/>
                </a:solidFill>
              </a:endParaRPr>
            </a:p>
          </p:txBody>
        </p:sp>
        <p:sp>
          <p:nvSpPr>
            <p:cNvPr id="14" name="Freeform 22"/>
            <p:cNvSpPr>
              <a:spLocks noEditPoints="1"/>
            </p:cNvSpPr>
            <p:nvPr/>
          </p:nvSpPr>
          <p:spPr bwMode="auto">
            <a:xfrm>
              <a:off x="661" y="212"/>
              <a:ext cx="163" cy="148"/>
            </a:xfrm>
            <a:custGeom>
              <a:avLst/>
              <a:gdLst>
                <a:gd name="T0" fmla="*/ 87 w 163"/>
                <a:gd name="T1" fmla="*/ 27 h 148"/>
                <a:gd name="T2" fmla="*/ 37 w 163"/>
                <a:gd name="T3" fmla="*/ 0 h 148"/>
                <a:gd name="T4" fmla="*/ 12 w 163"/>
                <a:gd name="T5" fmla="*/ 35 h 148"/>
                <a:gd name="T6" fmla="*/ 14 w 163"/>
                <a:gd name="T7" fmla="*/ 40 h 148"/>
                <a:gd name="T8" fmla="*/ 16 w 163"/>
                <a:gd name="T9" fmla="*/ 48 h 148"/>
                <a:gd name="T10" fmla="*/ 18 w 163"/>
                <a:gd name="T11" fmla="*/ 55 h 148"/>
                <a:gd name="T12" fmla="*/ 35 w 163"/>
                <a:gd name="T13" fmla="*/ 54 h 148"/>
                <a:gd name="T14" fmla="*/ 33 w 163"/>
                <a:gd name="T15" fmla="*/ 46 h 148"/>
                <a:gd name="T16" fmla="*/ 31 w 163"/>
                <a:gd name="T17" fmla="*/ 40 h 148"/>
                <a:gd name="T18" fmla="*/ 29 w 163"/>
                <a:gd name="T19" fmla="*/ 35 h 148"/>
                <a:gd name="T20" fmla="*/ 27 w 163"/>
                <a:gd name="T21" fmla="*/ 29 h 148"/>
                <a:gd name="T22" fmla="*/ 0 w 163"/>
                <a:gd name="T23" fmla="*/ 76 h 148"/>
                <a:gd name="T24" fmla="*/ 70 w 163"/>
                <a:gd name="T25" fmla="*/ 59 h 148"/>
                <a:gd name="T26" fmla="*/ 72 w 163"/>
                <a:gd name="T27" fmla="*/ 52 h 148"/>
                <a:gd name="T28" fmla="*/ 74 w 163"/>
                <a:gd name="T29" fmla="*/ 44 h 148"/>
                <a:gd name="T30" fmla="*/ 76 w 163"/>
                <a:gd name="T31" fmla="*/ 38 h 148"/>
                <a:gd name="T32" fmla="*/ 78 w 163"/>
                <a:gd name="T33" fmla="*/ 33 h 148"/>
                <a:gd name="T34" fmla="*/ 62 w 163"/>
                <a:gd name="T35" fmla="*/ 31 h 148"/>
                <a:gd name="T36" fmla="*/ 60 w 163"/>
                <a:gd name="T37" fmla="*/ 37 h 148"/>
                <a:gd name="T38" fmla="*/ 58 w 163"/>
                <a:gd name="T39" fmla="*/ 44 h 148"/>
                <a:gd name="T40" fmla="*/ 56 w 163"/>
                <a:gd name="T41" fmla="*/ 52 h 148"/>
                <a:gd name="T42" fmla="*/ 53 w 163"/>
                <a:gd name="T43" fmla="*/ 59 h 148"/>
                <a:gd name="T44" fmla="*/ 68 w 163"/>
                <a:gd name="T45" fmla="*/ 141 h 148"/>
                <a:gd name="T46" fmla="*/ 87 w 163"/>
                <a:gd name="T47" fmla="*/ 88 h 148"/>
                <a:gd name="T48" fmla="*/ 82 w 163"/>
                <a:gd name="T49" fmla="*/ 84 h 148"/>
                <a:gd name="T50" fmla="*/ 6 w 163"/>
                <a:gd name="T51" fmla="*/ 84 h 148"/>
                <a:gd name="T52" fmla="*/ 4 w 163"/>
                <a:gd name="T53" fmla="*/ 90 h 148"/>
                <a:gd name="T54" fmla="*/ 22 w 163"/>
                <a:gd name="T55" fmla="*/ 126 h 148"/>
                <a:gd name="T56" fmla="*/ 66 w 163"/>
                <a:gd name="T57" fmla="*/ 99 h 148"/>
                <a:gd name="T58" fmla="*/ 22 w 163"/>
                <a:gd name="T59" fmla="*/ 126 h 148"/>
                <a:gd name="T60" fmla="*/ 126 w 163"/>
                <a:gd name="T61" fmla="*/ 63 h 148"/>
                <a:gd name="T62" fmla="*/ 130 w 163"/>
                <a:gd name="T63" fmla="*/ 71 h 148"/>
                <a:gd name="T64" fmla="*/ 134 w 163"/>
                <a:gd name="T65" fmla="*/ 78 h 148"/>
                <a:gd name="T66" fmla="*/ 140 w 163"/>
                <a:gd name="T67" fmla="*/ 86 h 148"/>
                <a:gd name="T68" fmla="*/ 143 w 163"/>
                <a:gd name="T69" fmla="*/ 92 h 148"/>
                <a:gd name="T70" fmla="*/ 145 w 163"/>
                <a:gd name="T71" fmla="*/ 97 h 148"/>
                <a:gd name="T72" fmla="*/ 147 w 163"/>
                <a:gd name="T73" fmla="*/ 103 h 148"/>
                <a:gd name="T74" fmla="*/ 147 w 163"/>
                <a:gd name="T75" fmla="*/ 111 h 148"/>
                <a:gd name="T76" fmla="*/ 145 w 163"/>
                <a:gd name="T77" fmla="*/ 116 h 148"/>
                <a:gd name="T78" fmla="*/ 140 w 163"/>
                <a:gd name="T79" fmla="*/ 120 h 148"/>
                <a:gd name="T80" fmla="*/ 132 w 163"/>
                <a:gd name="T81" fmla="*/ 120 h 148"/>
                <a:gd name="T82" fmla="*/ 124 w 163"/>
                <a:gd name="T83" fmla="*/ 118 h 148"/>
                <a:gd name="T84" fmla="*/ 118 w 163"/>
                <a:gd name="T85" fmla="*/ 116 h 148"/>
                <a:gd name="T86" fmla="*/ 120 w 163"/>
                <a:gd name="T87" fmla="*/ 135 h 148"/>
                <a:gd name="T88" fmla="*/ 128 w 163"/>
                <a:gd name="T89" fmla="*/ 137 h 148"/>
                <a:gd name="T90" fmla="*/ 136 w 163"/>
                <a:gd name="T91" fmla="*/ 137 h 148"/>
                <a:gd name="T92" fmla="*/ 145 w 163"/>
                <a:gd name="T93" fmla="*/ 137 h 148"/>
                <a:gd name="T94" fmla="*/ 151 w 163"/>
                <a:gd name="T95" fmla="*/ 135 h 148"/>
                <a:gd name="T96" fmla="*/ 155 w 163"/>
                <a:gd name="T97" fmla="*/ 129 h 148"/>
                <a:gd name="T98" fmla="*/ 159 w 163"/>
                <a:gd name="T99" fmla="*/ 124 h 148"/>
                <a:gd name="T100" fmla="*/ 163 w 163"/>
                <a:gd name="T101" fmla="*/ 118 h 148"/>
                <a:gd name="T102" fmla="*/ 163 w 163"/>
                <a:gd name="T103" fmla="*/ 111 h 148"/>
                <a:gd name="T104" fmla="*/ 163 w 163"/>
                <a:gd name="T105" fmla="*/ 103 h 148"/>
                <a:gd name="T106" fmla="*/ 161 w 163"/>
                <a:gd name="T107" fmla="*/ 95 h 148"/>
                <a:gd name="T108" fmla="*/ 159 w 163"/>
                <a:gd name="T109" fmla="*/ 90 h 148"/>
                <a:gd name="T110" fmla="*/ 157 w 163"/>
                <a:gd name="T111" fmla="*/ 82 h 148"/>
                <a:gd name="T112" fmla="*/ 153 w 163"/>
                <a:gd name="T113" fmla="*/ 76 h 148"/>
                <a:gd name="T114" fmla="*/ 149 w 163"/>
                <a:gd name="T115" fmla="*/ 71 h 148"/>
                <a:gd name="T116" fmla="*/ 145 w 163"/>
                <a:gd name="T117" fmla="*/ 65 h 148"/>
                <a:gd name="T118" fmla="*/ 145 w 163"/>
                <a:gd name="T119" fmla="*/ 57 h 148"/>
                <a:gd name="T120" fmla="*/ 95 w 163"/>
                <a:gd name="T121" fmla="*/ 4 h 148"/>
                <a:gd name="T122" fmla="*/ 111 w 163"/>
                <a:gd name="T123" fmla="*/ 21 h 148"/>
                <a:gd name="T124" fmla="*/ 140 w 163"/>
                <a:gd name="T125" fmla="*/ 19 h 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3" h="148">
                  <a:moveTo>
                    <a:pt x="37" y="12"/>
                  </a:moveTo>
                  <a:lnTo>
                    <a:pt x="4" y="12"/>
                  </a:lnTo>
                  <a:lnTo>
                    <a:pt x="4" y="27"/>
                  </a:lnTo>
                  <a:lnTo>
                    <a:pt x="87" y="27"/>
                  </a:lnTo>
                  <a:lnTo>
                    <a:pt x="87" y="12"/>
                  </a:lnTo>
                  <a:lnTo>
                    <a:pt x="53" y="12"/>
                  </a:lnTo>
                  <a:lnTo>
                    <a:pt x="53" y="0"/>
                  </a:lnTo>
                  <a:lnTo>
                    <a:pt x="37" y="0"/>
                  </a:lnTo>
                  <a:lnTo>
                    <a:pt x="37" y="12"/>
                  </a:lnTo>
                  <a:close/>
                  <a:moveTo>
                    <a:pt x="10" y="33"/>
                  </a:moveTo>
                  <a:lnTo>
                    <a:pt x="10" y="35"/>
                  </a:lnTo>
                  <a:lnTo>
                    <a:pt x="12" y="35"/>
                  </a:lnTo>
                  <a:lnTo>
                    <a:pt x="12" y="37"/>
                  </a:lnTo>
                  <a:lnTo>
                    <a:pt x="12" y="38"/>
                  </a:lnTo>
                  <a:lnTo>
                    <a:pt x="12" y="40"/>
                  </a:lnTo>
                  <a:lnTo>
                    <a:pt x="14" y="40"/>
                  </a:lnTo>
                  <a:lnTo>
                    <a:pt x="14" y="42"/>
                  </a:lnTo>
                  <a:lnTo>
                    <a:pt x="14" y="44"/>
                  </a:lnTo>
                  <a:lnTo>
                    <a:pt x="14" y="46"/>
                  </a:lnTo>
                  <a:lnTo>
                    <a:pt x="16" y="48"/>
                  </a:lnTo>
                  <a:lnTo>
                    <a:pt x="16" y="50"/>
                  </a:lnTo>
                  <a:lnTo>
                    <a:pt x="16" y="52"/>
                  </a:lnTo>
                  <a:lnTo>
                    <a:pt x="18" y="54"/>
                  </a:lnTo>
                  <a:lnTo>
                    <a:pt x="18" y="55"/>
                  </a:lnTo>
                  <a:lnTo>
                    <a:pt x="18" y="57"/>
                  </a:lnTo>
                  <a:lnTo>
                    <a:pt x="18" y="59"/>
                  </a:lnTo>
                  <a:lnTo>
                    <a:pt x="35" y="55"/>
                  </a:lnTo>
                  <a:lnTo>
                    <a:pt x="35" y="54"/>
                  </a:lnTo>
                  <a:lnTo>
                    <a:pt x="35" y="52"/>
                  </a:lnTo>
                  <a:lnTo>
                    <a:pt x="33" y="50"/>
                  </a:lnTo>
                  <a:lnTo>
                    <a:pt x="33" y="48"/>
                  </a:lnTo>
                  <a:lnTo>
                    <a:pt x="33" y="46"/>
                  </a:lnTo>
                  <a:lnTo>
                    <a:pt x="33" y="44"/>
                  </a:lnTo>
                  <a:lnTo>
                    <a:pt x="31" y="44"/>
                  </a:lnTo>
                  <a:lnTo>
                    <a:pt x="31" y="42"/>
                  </a:lnTo>
                  <a:lnTo>
                    <a:pt x="31" y="40"/>
                  </a:lnTo>
                  <a:lnTo>
                    <a:pt x="31" y="38"/>
                  </a:lnTo>
                  <a:lnTo>
                    <a:pt x="29" y="38"/>
                  </a:lnTo>
                  <a:lnTo>
                    <a:pt x="29" y="37"/>
                  </a:lnTo>
                  <a:lnTo>
                    <a:pt x="29" y="35"/>
                  </a:lnTo>
                  <a:lnTo>
                    <a:pt x="29" y="33"/>
                  </a:lnTo>
                  <a:lnTo>
                    <a:pt x="27" y="33"/>
                  </a:lnTo>
                  <a:lnTo>
                    <a:pt x="27" y="31"/>
                  </a:lnTo>
                  <a:lnTo>
                    <a:pt x="27" y="29"/>
                  </a:lnTo>
                  <a:lnTo>
                    <a:pt x="10" y="33"/>
                  </a:lnTo>
                  <a:close/>
                  <a:moveTo>
                    <a:pt x="51" y="61"/>
                  </a:moveTo>
                  <a:lnTo>
                    <a:pt x="0" y="61"/>
                  </a:lnTo>
                  <a:lnTo>
                    <a:pt x="0" y="76"/>
                  </a:lnTo>
                  <a:lnTo>
                    <a:pt x="89" y="76"/>
                  </a:lnTo>
                  <a:lnTo>
                    <a:pt x="89" y="61"/>
                  </a:lnTo>
                  <a:lnTo>
                    <a:pt x="70" y="61"/>
                  </a:lnTo>
                  <a:lnTo>
                    <a:pt x="70" y="59"/>
                  </a:lnTo>
                  <a:lnTo>
                    <a:pt x="70" y="57"/>
                  </a:lnTo>
                  <a:lnTo>
                    <a:pt x="72" y="55"/>
                  </a:lnTo>
                  <a:lnTo>
                    <a:pt x="72" y="54"/>
                  </a:lnTo>
                  <a:lnTo>
                    <a:pt x="72" y="52"/>
                  </a:lnTo>
                  <a:lnTo>
                    <a:pt x="74" y="50"/>
                  </a:lnTo>
                  <a:lnTo>
                    <a:pt x="74" y="48"/>
                  </a:lnTo>
                  <a:lnTo>
                    <a:pt x="74" y="46"/>
                  </a:lnTo>
                  <a:lnTo>
                    <a:pt x="74" y="44"/>
                  </a:lnTo>
                  <a:lnTo>
                    <a:pt x="76" y="44"/>
                  </a:lnTo>
                  <a:lnTo>
                    <a:pt x="76" y="42"/>
                  </a:lnTo>
                  <a:lnTo>
                    <a:pt x="76" y="40"/>
                  </a:lnTo>
                  <a:lnTo>
                    <a:pt x="76" y="38"/>
                  </a:lnTo>
                  <a:lnTo>
                    <a:pt x="78" y="38"/>
                  </a:lnTo>
                  <a:lnTo>
                    <a:pt x="78" y="37"/>
                  </a:lnTo>
                  <a:lnTo>
                    <a:pt x="78" y="35"/>
                  </a:lnTo>
                  <a:lnTo>
                    <a:pt x="78" y="33"/>
                  </a:lnTo>
                  <a:lnTo>
                    <a:pt x="80" y="33"/>
                  </a:lnTo>
                  <a:lnTo>
                    <a:pt x="64" y="27"/>
                  </a:lnTo>
                  <a:lnTo>
                    <a:pt x="64" y="29"/>
                  </a:lnTo>
                  <a:lnTo>
                    <a:pt x="62" y="31"/>
                  </a:lnTo>
                  <a:lnTo>
                    <a:pt x="62" y="33"/>
                  </a:lnTo>
                  <a:lnTo>
                    <a:pt x="62" y="35"/>
                  </a:lnTo>
                  <a:lnTo>
                    <a:pt x="62" y="37"/>
                  </a:lnTo>
                  <a:lnTo>
                    <a:pt x="60" y="37"/>
                  </a:lnTo>
                  <a:lnTo>
                    <a:pt x="60" y="38"/>
                  </a:lnTo>
                  <a:lnTo>
                    <a:pt x="60" y="40"/>
                  </a:lnTo>
                  <a:lnTo>
                    <a:pt x="60" y="42"/>
                  </a:lnTo>
                  <a:lnTo>
                    <a:pt x="58" y="44"/>
                  </a:lnTo>
                  <a:lnTo>
                    <a:pt x="58" y="46"/>
                  </a:lnTo>
                  <a:lnTo>
                    <a:pt x="58" y="48"/>
                  </a:lnTo>
                  <a:lnTo>
                    <a:pt x="56" y="50"/>
                  </a:lnTo>
                  <a:lnTo>
                    <a:pt x="56" y="52"/>
                  </a:lnTo>
                  <a:lnTo>
                    <a:pt x="56" y="54"/>
                  </a:lnTo>
                  <a:lnTo>
                    <a:pt x="53" y="55"/>
                  </a:lnTo>
                  <a:lnTo>
                    <a:pt x="53" y="57"/>
                  </a:lnTo>
                  <a:lnTo>
                    <a:pt x="53" y="59"/>
                  </a:lnTo>
                  <a:lnTo>
                    <a:pt x="53" y="61"/>
                  </a:lnTo>
                  <a:lnTo>
                    <a:pt x="51" y="61"/>
                  </a:lnTo>
                  <a:close/>
                  <a:moveTo>
                    <a:pt x="22" y="141"/>
                  </a:moveTo>
                  <a:lnTo>
                    <a:pt x="68" y="141"/>
                  </a:lnTo>
                  <a:lnTo>
                    <a:pt x="68" y="148"/>
                  </a:lnTo>
                  <a:lnTo>
                    <a:pt x="87" y="148"/>
                  </a:lnTo>
                  <a:lnTo>
                    <a:pt x="87" y="90"/>
                  </a:lnTo>
                  <a:lnTo>
                    <a:pt x="87" y="88"/>
                  </a:lnTo>
                  <a:lnTo>
                    <a:pt x="87" y="86"/>
                  </a:lnTo>
                  <a:lnTo>
                    <a:pt x="85" y="86"/>
                  </a:lnTo>
                  <a:lnTo>
                    <a:pt x="85" y="84"/>
                  </a:lnTo>
                  <a:lnTo>
                    <a:pt x="82" y="84"/>
                  </a:lnTo>
                  <a:lnTo>
                    <a:pt x="80" y="84"/>
                  </a:lnTo>
                  <a:lnTo>
                    <a:pt x="10" y="84"/>
                  </a:lnTo>
                  <a:lnTo>
                    <a:pt x="8" y="84"/>
                  </a:lnTo>
                  <a:lnTo>
                    <a:pt x="6" y="84"/>
                  </a:lnTo>
                  <a:lnTo>
                    <a:pt x="6" y="86"/>
                  </a:lnTo>
                  <a:lnTo>
                    <a:pt x="4" y="86"/>
                  </a:lnTo>
                  <a:lnTo>
                    <a:pt x="4" y="88"/>
                  </a:lnTo>
                  <a:lnTo>
                    <a:pt x="4" y="90"/>
                  </a:lnTo>
                  <a:lnTo>
                    <a:pt x="4" y="148"/>
                  </a:lnTo>
                  <a:lnTo>
                    <a:pt x="22" y="148"/>
                  </a:lnTo>
                  <a:lnTo>
                    <a:pt x="22" y="141"/>
                  </a:lnTo>
                  <a:close/>
                  <a:moveTo>
                    <a:pt x="22" y="126"/>
                  </a:moveTo>
                  <a:lnTo>
                    <a:pt x="22" y="101"/>
                  </a:lnTo>
                  <a:lnTo>
                    <a:pt x="22" y="99"/>
                  </a:lnTo>
                  <a:lnTo>
                    <a:pt x="24" y="99"/>
                  </a:lnTo>
                  <a:lnTo>
                    <a:pt x="66" y="99"/>
                  </a:lnTo>
                  <a:lnTo>
                    <a:pt x="68" y="99"/>
                  </a:lnTo>
                  <a:lnTo>
                    <a:pt x="68" y="101"/>
                  </a:lnTo>
                  <a:lnTo>
                    <a:pt x="68" y="126"/>
                  </a:lnTo>
                  <a:lnTo>
                    <a:pt x="22" y="126"/>
                  </a:lnTo>
                  <a:close/>
                  <a:moveTo>
                    <a:pt x="140" y="19"/>
                  </a:moveTo>
                  <a:lnTo>
                    <a:pt x="126" y="59"/>
                  </a:lnTo>
                  <a:lnTo>
                    <a:pt x="126" y="61"/>
                  </a:lnTo>
                  <a:lnTo>
                    <a:pt x="126" y="63"/>
                  </a:lnTo>
                  <a:lnTo>
                    <a:pt x="126" y="65"/>
                  </a:lnTo>
                  <a:lnTo>
                    <a:pt x="126" y="67"/>
                  </a:lnTo>
                  <a:lnTo>
                    <a:pt x="128" y="69"/>
                  </a:lnTo>
                  <a:lnTo>
                    <a:pt x="130" y="71"/>
                  </a:lnTo>
                  <a:lnTo>
                    <a:pt x="130" y="73"/>
                  </a:lnTo>
                  <a:lnTo>
                    <a:pt x="132" y="74"/>
                  </a:lnTo>
                  <a:lnTo>
                    <a:pt x="134" y="76"/>
                  </a:lnTo>
                  <a:lnTo>
                    <a:pt x="134" y="78"/>
                  </a:lnTo>
                  <a:lnTo>
                    <a:pt x="136" y="80"/>
                  </a:lnTo>
                  <a:lnTo>
                    <a:pt x="138" y="82"/>
                  </a:lnTo>
                  <a:lnTo>
                    <a:pt x="138" y="84"/>
                  </a:lnTo>
                  <a:lnTo>
                    <a:pt x="140" y="86"/>
                  </a:lnTo>
                  <a:lnTo>
                    <a:pt x="140" y="88"/>
                  </a:lnTo>
                  <a:lnTo>
                    <a:pt x="140" y="90"/>
                  </a:lnTo>
                  <a:lnTo>
                    <a:pt x="143" y="90"/>
                  </a:lnTo>
                  <a:lnTo>
                    <a:pt x="143" y="92"/>
                  </a:lnTo>
                  <a:lnTo>
                    <a:pt x="143" y="93"/>
                  </a:lnTo>
                  <a:lnTo>
                    <a:pt x="145" y="93"/>
                  </a:lnTo>
                  <a:lnTo>
                    <a:pt x="145" y="95"/>
                  </a:lnTo>
                  <a:lnTo>
                    <a:pt x="145" y="97"/>
                  </a:lnTo>
                  <a:lnTo>
                    <a:pt x="145" y="99"/>
                  </a:lnTo>
                  <a:lnTo>
                    <a:pt x="147" y="99"/>
                  </a:lnTo>
                  <a:lnTo>
                    <a:pt x="147" y="101"/>
                  </a:lnTo>
                  <a:lnTo>
                    <a:pt x="147" y="103"/>
                  </a:lnTo>
                  <a:lnTo>
                    <a:pt x="147" y="105"/>
                  </a:lnTo>
                  <a:lnTo>
                    <a:pt x="147" y="107"/>
                  </a:lnTo>
                  <a:lnTo>
                    <a:pt x="147" y="109"/>
                  </a:lnTo>
                  <a:lnTo>
                    <a:pt x="147" y="111"/>
                  </a:lnTo>
                  <a:lnTo>
                    <a:pt x="147" y="112"/>
                  </a:lnTo>
                  <a:lnTo>
                    <a:pt x="147" y="114"/>
                  </a:lnTo>
                  <a:lnTo>
                    <a:pt x="145" y="114"/>
                  </a:lnTo>
                  <a:lnTo>
                    <a:pt x="145" y="116"/>
                  </a:lnTo>
                  <a:lnTo>
                    <a:pt x="145" y="118"/>
                  </a:lnTo>
                  <a:lnTo>
                    <a:pt x="143" y="118"/>
                  </a:lnTo>
                  <a:lnTo>
                    <a:pt x="143" y="120"/>
                  </a:lnTo>
                  <a:lnTo>
                    <a:pt x="140" y="120"/>
                  </a:lnTo>
                  <a:lnTo>
                    <a:pt x="138" y="120"/>
                  </a:lnTo>
                  <a:lnTo>
                    <a:pt x="136" y="120"/>
                  </a:lnTo>
                  <a:lnTo>
                    <a:pt x="134" y="120"/>
                  </a:lnTo>
                  <a:lnTo>
                    <a:pt x="132" y="120"/>
                  </a:lnTo>
                  <a:lnTo>
                    <a:pt x="130" y="120"/>
                  </a:lnTo>
                  <a:lnTo>
                    <a:pt x="128" y="120"/>
                  </a:lnTo>
                  <a:lnTo>
                    <a:pt x="126" y="118"/>
                  </a:lnTo>
                  <a:lnTo>
                    <a:pt x="124" y="118"/>
                  </a:lnTo>
                  <a:lnTo>
                    <a:pt x="122" y="118"/>
                  </a:lnTo>
                  <a:lnTo>
                    <a:pt x="122" y="116"/>
                  </a:lnTo>
                  <a:lnTo>
                    <a:pt x="120" y="116"/>
                  </a:lnTo>
                  <a:lnTo>
                    <a:pt x="118" y="116"/>
                  </a:lnTo>
                  <a:lnTo>
                    <a:pt x="118" y="114"/>
                  </a:lnTo>
                  <a:lnTo>
                    <a:pt x="116" y="133"/>
                  </a:lnTo>
                  <a:lnTo>
                    <a:pt x="118" y="133"/>
                  </a:lnTo>
                  <a:lnTo>
                    <a:pt x="120" y="135"/>
                  </a:lnTo>
                  <a:lnTo>
                    <a:pt x="122" y="135"/>
                  </a:lnTo>
                  <a:lnTo>
                    <a:pt x="124" y="135"/>
                  </a:lnTo>
                  <a:lnTo>
                    <a:pt x="126" y="135"/>
                  </a:lnTo>
                  <a:lnTo>
                    <a:pt x="128" y="137"/>
                  </a:lnTo>
                  <a:lnTo>
                    <a:pt x="130" y="137"/>
                  </a:lnTo>
                  <a:lnTo>
                    <a:pt x="132" y="137"/>
                  </a:lnTo>
                  <a:lnTo>
                    <a:pt x="134" y="137"/>
                  </a:lnTo>
                  <a:lnTo>
                    <a:pt x="136" y="137"/>
                  </a:lnTo>
                  <a:lnTo>
                    <a:pt x="138" y="137"/>
                  </a:lnTo>
                  <a:lnTo>
                    <a:pt x="140" y="137"/>
                  </a:lnTo>
                  <a:lnTo>
                    <a:pt x="143" y="137"/>
                  </a:lnTo>
                  <a:lnTo>
                    <a:pt x="145" y="137"/>
                  </a:lnTo>
                  <a:lnTo>
                    <a:pt x="147" y="137"/>
                  </a:lnTo>
                  <a:lnTo>
                    <a:pt x="147" y="135"/>
                  </a:lnTo>
                  <a:lnTo>
                    <a:pt x="149" y="135"/>
                  </a:lnTo>
                  <a:lnTo>
                    <a:pt x="151" y="135"/>
                  </a:lnTo>
                  <a:lnTo>
                    <a:pt x="151" y="133"/>
                  </a:lnTo>
                  <a:lnTo>
                    <a:pt x="153" y="133"/>
                  </a:lnTo>
                  <a:lnTo>
                    <a:pt x="155" y="131"/>
                  </a:lnTo>
                  <a:lnTo>
                    <a:pt x="155" y="129"/>
                  </a:lnTo>
                  <a:lnTo>
                    <a:pt x="157" y="129"/>
                  </a:lnTo>
                  <a:lnTo>
                    <a:pt x="157" y="128"/>
                  </a:lnTo>
                  <a:lnTo>
                    <a:pt x="159" y="126"/>
                  </a:lnTo>
                  <a:lnTo>
                    <a:pt x="159" y="124"/>
                  </a:lnTo>
                  <a:lnTo>
                    <a:pt x="161" y="124"/>
                  </a:lnTo>
                  <a:lnTo>
                    <a:pt x="161" y="122"/>
                  </a:lnTo>
                  <a:lnTo>
                    <a:pt x="161" y="120"/>
                  </a:lnTo>
                  <a:lnTo>
                    <a:pt x="163" y="118"/>
                  </a:lnTo>
                  <a:lnTo>
                    <a:pt x="163" y="116"/>
                  </a:lnTo>
                  <a:lnTo>
                    <a:pt x="163" y="114"/>
                  </a:lnTo>
                  <a:lnTo>
                    <a:pt x="163" y="112"/>
                  </a:lnTo>
                  <a:lnTo>
                    <a:pt x="163" y="111"/>
                  </a:lnTo>
                  <a:lnTo>
                    <a:pt x="163" y="109"/>
                  </a:lnTo>
                  <a:lnTo>
                    <a:pt x="163" y="107"/>
                  </a:lnTo>
                  <a:lnTo>
                    <a:pt x="163" y="105"/>
                  </a:lnTo>
                  <a:lnTo>
                    <a:pt x="163" y="103"/>
                  </a:lnTo>
                  <a:lnTo>
                    <a:pt x="163" y="101"/>
                  </a:lnTo>
                  <a:lnTo>
                    <a:pt x="163" y="99"/>
                  </a:lnTo>
                  <a:lnTo>
                    <a:pt x="163" y="97"/>
                  </a:lnTo>
                  <a:lnTo>
                    <a:pt x="161" y="95"/>
                  </a:lnTo>
                  <a:lnTo>
                    <a:pt x="161" y="93"/>
                  </a:lnTo>
                  <a:lnTo>
                    <a:pt x="161" y="92"/>
                  </a:lnTo>
                  <a:lnTo>
                    <a:pt x="161" y="90"/>
                  </a:lnTo>
                  <a:lnTo>
                    <a:pt x="159" y="90"/>
                  </a:lnTo>
                  <a:lnTo>
                    <a:pt x="159" y="88"/>
                  </a:lnTo>
                  <a:lnTo>
                    <a:pt x="159" y="86"/>
                  </a:lnTo>
                  <a:lnTo>
                    <a:pt x="157" y="84"/>
                  </a:lnTo>
                  <a:lnTo>
                    <a:pt x="157" y="82"/>
                  </a:lnTo>
                  <a:lnTo>
                    <a:pt x="157" y="80"/>
                  </a:lnTo>
                  <a:lnTo>
                    <a:pt x="155" y="80"/>
                  </a:lnTo>
                  <a:lnTo>
                    <a:pt x="155" y="78"/>
                  </a:lnTo>
                  <a:lnTo>
                    <a:pt x="153" y="76"/>
                  </a:lnTo>
                  <a:lnTo>
                    <a:pt x="153" y="74"/>
                  </a:lnTo>
                  <a:lnTo>
                    <a:pt x="151" y="74"/>
                  </a:lnTo>
                  <a:lnTo>
                    <a:pt x="151" y="73"/>
                  </a:lnTo>
                  <a:lnTo>
                    <a:pt x="149" y="71"/>
                  </a:lnTo>
                  <a:lnTo>
                    <a:pt x="149" y="69"/>
                  </a:lnTo>
                  <a:lnTo>
                    <a:pt x="147" y="69"/>
                  </a:lnTo>
                  <a:lnTo>
                    <a:pt x="147" y="67"/>
                  </a:lnTo>
                  <a:lnTo>
                    <a:pt x="145" y="65"/>
                  </a:lnTo>
                  <a:lnTo>
                    <a:pt x="145" y="63"/>
                  </a:lnTo>
                  <a:lnTo>
                    <a:pt x="145" y="61"/>
                  </a:lnTo>
                  <a:lnTo>
                    <a:pt x="145" y="59"/>
                  </a:lnTo>
                  <a:lnTo>
                    <a:pt x="145" y="57"/>
                  </a:lnTo>
                  <a:lnTo>
                    <a:pt x="161" y="12"/>
                  </a:lnTo>
                  <a:lnTo>
                    <a:pt x="149" y="4"/>
                  </a:lnTo>
                  <a:lnTo>
                    <a:pt x="97" y="4"/>
                  </a:lnTo>
                  <a:lnTo>
                    <a:pt x="95" y="4"/>
                  </a:lnTo>
                  <a:lnTo>
                    <a:pt x="93" y="6"/>
                  </a:lnTo>
                  <a:lnTo>
                    <a:pt x="93" y="148"/>
                  </a:lnTo>
                  <a:lnTo>
                    <a:pt x="111" y="148"/>
                  </a:lnTo>
                  <a:lnTo>
                    <a:pt x="111" y="21"/>
                  </a:lnTo>
                  <a:lnTo>
                    <a:pt x="114" y="21"/>
                  </a:lnTo>
                  <a:lnTo>
                    <a:pt x="114" y="19"/>
                  </a:lnTo>
                  <a:lnTo>
                    <a:pt x="116" y="19"/>
                  </a:lnTo>
                  <a:lnTo>
                    <a:pt x="14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solidFill>
                  <a:prstClr val="black"/>
                </a:solidFill>
              </a:endParaRPr>
            </a:p>
          </p:txBody>
        </p:sp>
        <p:pic>
          <p:nvPicPr>
            <p:cNvPr id="15" name="Picture 23" descr="MOEA_logo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60" y="154"/>
              <a:ext cx="43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34" name="Rectangle 14"/>
          <p:cNvSpPr>
            <a:spLocks noGrp="1" noChangeArrowheads="1"/>
          </p:cNvSpPr>
          <p:nvPr>
            <p:ph type="ctrTitle"/>
          </p:nvPr>
        </p:nvSpPr>
        <p:spPr>
          <a:xfrm>
            <a:off x="609600" y="1314453"/>
            <a:ext cx="7924800" cy="769441"/>
          </a:xfrm>
        </p:spPr>
        <p:txBody>
          <a:bodyPr lIns="91440" tIns="45720" rIns="91440" bIns="45720"/>
          <a:lstStyle>
            <a:lvl1pPr>
              <a:defRPr sz="4400"/>
            </a:lvl1pPr>
          </a:lstStyle>
          <a:p>
            <a:r>
              <a:rPr lang="zh-TW" altLang="en-US"/>
              <a:t>按一下以編輯母片標題樣式</a:t>
            </a:r>
          </a:p>
        </p:txBody>
      </p:sp>
      <p:sp>
        <p:nvSpPr>
          <p:cNvPr id="5135" name="Rectangle 15"/>
          <p:cNvSpPr>
            <a:spLocks noGrp="1" noChangeArrowheads="1"/>
          </p:cNvSpPr>
          <p:nvPr>
            <p:ph type="subTitle" idx="1"/>
          </p:nvPr>
        </p:nvSpPr>
        <p:spPr>
          <a:xfrm>
            <a:off x="1617665" y="4124582"/>
            <a:ext cx="5908675" cy="523220"/>
          </a:xfrm>
        </p:spPr>
        <p:txBody>
          <a:bodyPr lIns="91440" tIns="45720" rIns="91440" bIns="45720"/>
          <a:lstStyle>
            <a:lvl1pPr marL="0" indent="0" algn="ctr">
              <a:buFont typeface="Wingdings" pitchFamily="2" charset="2"/>
              <a:buNone/>
              <a:defRPr sz="2800">
                <a:solidFill>
                  <a:srgbClr val="0000FF"/>
                </a:solidFill>
                <a:effectLst>
                  <a:outerShdw blurRad="38100" dist="38100" dir="2700000" algn="tl">
                    <a:srgbClr val="C0C0C0"/>
                  </a:outerShdw>
                </a:effectLst>
              </a:defRPr>
            </a:lvl1pPr>
          </a:lstStyle>
          <a:p>
            <a:r>
              <a:rPr lang="zh-TW" altLang="en-US" dirty="0"/>
              <a:t>按一下以編輯母片副標題樣式</a:t>
            </a:r>
          </a:p>
        </p:txBody>
      </p:sp>
    </p:spTree>
    <p:extLst>
      <p:ext uri="{BB962C8B-B14F-4D97-AF65-F5344CB8AC3E}">
        <p14:creationId xmlns:p14="http://schemas.microsoft.com/office/powerpoint/2010/main" val="1796199754"/>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8"/>
          <p:cNvSpPr>
            <a:spLocks noChangeArrowheads="1"/>
          </p:cNvSpPr>
          <p:nvPr/>
        </p:nvSpPr>
        <p:spPr bwMode="auto">
          <a:xfrm>
            <a:off x="0" y="6477000"/>
            <a:ext cx="9144000" cy="381000"/>
          </a:xfrm>
          <a:prstGeom prst="rect">
            <a:avLst/>
          </a:prstGeom>
          <a:gradFill rotWithShape="0">
            <a:gsLst>
              <a:gs pos="0">
                <a:srgbClr val="000080"/>
              </a:gs>
              <a:gs pos="100000">
                <a:srgbClr val="C2C2E1"/>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fontAlgn="base">
              <a:spcBef>
                <a:spcPct val="0"/>
              </a:spcBef>
              <a:spcAft>
                <a:spcPct val="0"/>
              </a:spcAft>
            </a:pPr>
            <a:endParaRPr lang="zh-TW" altLang="en-US">
              <a:solidFill>
                <a:prstClr val="black"/>
              </a:solidFill>
            </a:endParaRPr>
          </a:p>
        </p:txBody>
      </p:sp>
      <p:grpSp>
        <p:nvGrpSpPr>
          <p:cNvPr id="10" name="Group 18"/>
          <p:cNvGrpSpPr>
            <a:grpSpLocks/>
          </p:cNvGrpSpPr>
          <p:nvPr userDrawn="1"/>
        </p:nvGrpSpPr>
        <p:grpSpPr bwMode="auto">
          <a:xfrm>
            <a:off x="-36513" y="1"/>
            <a:ext cx="2301876" cy="836613"/>
            <a:chOff x="0" y="0"/>
            <a:chExt cx="1392" cy="480"/>
          </a:xfrm>
        </p:grpSpPr>
        <p:sp>
          <p:nvSpPr>
            <p:cNvPr id="11" name="Freeform 19"/>
            <p:cNvSpPr>
              <a:spLocks/>
            </p:cNvSpPr>
            <p:nvPr/>
          </p:nvSpPr>
          <p:spPr bwMode="auto">
            <a:xfrm>
              <a:off x="0" y="0"/>
              <a:ext cx="1144" cy="480"/>
            </a:xfrm>
            <a:custGeom>
              <a:avLst/>
              <a:gdLst>
                <a:gd name="T0" fmla="*/ 0 w 1135"/>
                <a:gd name="T1" fmla="*/ 0 h 445"/>
                <a:gd name="T2" fmla="*/ 1144 w 1135"/>
                <a:gd name="T3" fmla="*/ 0 h 445"/>
                <a:gd name="T4" fmla="*/ 869 w 1135"/>
                <a:gd name="T5" fmla="*/ 480 h 445"/>
                <a:gd name="T6" fmla="*/ 0 w 1135"/>
                <a:gd name="T7" fmla="*/ 480 h 445"/>
                <a:gd name="T8" fmla="*/ 0 w 1135"/>
                <a:gd name="T9" fmla="*/ 0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5" h="445">
                  <a:moveTo>
                    <a:pt x="0" y="0"/>
                  </a:moveTo>
                  <a:lnTo>
                    <a:pt x="1135" y="0"/>
                  </a:lnTo>
                  <a:lnTo>
                    <a:pt x="862" y="445"/>
                  </a:lnTo>
                  <a:lnTo>
                    <a:pt x="0" y="445"/>
                  </a:lnTo>
                  <a:lnTo>
                    <a:pt x="0" y="0"/>
                  </a:lnTo>
                  <a:close/>
                </a:path>
              </a:pathLst>
            </a:custGeom>
            <a:solidFill>
              <a:srgbClr val="0000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zh-TW" altLang="en-US" sz="1600">
                <a:solidFill>
                  <a:prstClr val="black"/>
                </a:solidFill>
                <a:latin typeface="Times New Roman" panose="02020603050405020304" pitchFamily="18" charset="0"/>
                <a:ea typeface="華康隸書體" charset="-120"/>
              </a:endParaRPr>
            </a:p>
          </p:txBody>
        </p:sp>
        <p:sp>
          <p:nvSpPr>
            <p:cNvPr id="12" name="Freeform 20"/>
            <p:cNvSpPr>
              <a:spLocks noEditPoints="1"/>
            </p:cNvSpPr>
            <p:nvPr/>
          </p:nvSpPr>
          <p:spPr bwMode="auto">
            <a:xfrm>
              <a:off x="122" y="211"/>
              <a:ext cx="168" cy="151"/>
            </a:xfrm>
            <a:custGeom>
              <a:avLst/>
              <a:gdLst>
                <a:gd name="T0" fmla="*/ 60 w 168"/>
                <a:gd name="T1" fmla="*/ 87 h 151"/>
                <a:gd name="T2" fmla="*/ 73 w 168"/>
                <a:gd name="T3" fmla="*/ 75 h 151"/>
                <a:gd name="T4" fmla="*/ 66 w 168"/>
                <a:gd name="T5" fmla="*/ 62 h 151"/>
                <a:gd name="T6" fmla="*/ 50 w 168"/>
                <a:gd name="T7" fmla="*/ 60 h 151"/>
                <a:gd name="T8" fmla="*/ 42 w 168"/>
                <a:gd name="T9" fmla="*/ 60 h 151"/>
                <a:gd name="T10" fmla="*/ 50 w 168"/>
                <a:gd name="T11" fmla="*/ 47 h 151"/>
                <a:gd name="T12" fmla="*/ 58 w 168"/>
                <a:gd name="T13" fmla="*/ 34 h 151"/>
                <a:gd name="T14" fmla="*/ 46 w 168"/>
                <a:gd name="T15" fmla="*/ 19 h 151"/>
                <a:gd name="T16" fmla="*/ 42 w 168"/>
                <a:gd name="T17" fmla="*/ 32 h 151"/>
                <a:gd name="T18" fmla="*/ 33 w 168"/>
                <a:gd name="T19" fmla="*/ 38 h 151"/>
                <a:gd name="T20" fmla="*/ 31 w 168"/>
                <a:gd name="T21" fmla="*/ 30 h 151"/>
                <a:gd name="T22" fmla="*/ 37 w 168"/>
                <a:gd name="T23" fmla="*/ 20 h 151"/>
                <a:gd name="T24" fmla="*/ 44 w 168"/>
                <a:gd name="T25" fmla="*/ 9 h 151"/>
                <a:gd name="T26" fmla="*/ 25 w 168"/>
                <a:gd name="T27" fmla="*/ 9 h 151"/>
                <a:gd name="T28" fmla="*/ 19 w 168"/>
                <a:gd name="T29" fmla="*/ 20 h 151"/>
                <a:gd name="T30" fmla="*/ 11 w 168"/>
                <a:gd name="T31" fmla="*/ 24 h 151"/>
                <a:gd name="T32" fmla="*/ 8 w 168"/>
                <a:gd name="T33" fmla="*/ 41 h 151"/>
                <a:gd name="T34" fmla="*/ 19 w 168"/>
                <a:gd name="T35" fmla="*/ 47 h 151"/>
                <a:gd name="T36" fmla="*/ 25 w 168"/>
                <a:gd name="T37" fmla="*/ 58 h 151"/>
                <a:gd name="T38" fmla="*/ 17 w 168"/>
                <a:gd name="T39" fmla="*/ 68 h 151"/>
                <a:gd name="T40" fmla="*/ 2 w 168"/>
                <a:gd name="T41" fmla="*/ 77 h 151"/>
                <a:gd name="T42" fmla="*/ 13 w 168"/>
                <a:gd name="T43" fmla="*/ 93 h 151"/>
                <a:gd name="T44" fmla="*/ 11 w 168"/>
                <a:gd name="T45" fmla="*/ 108 h 151"/>
                <a:gd name="T46" fmla="*/ 6 w 168"/>
                <a:gd name="T47" fmla="*/ 123 h 151"/>
                <a:gd name="T48" fmla="*/ 2 w 168"/>
                <a:gd name="T49" fmla="*/ 138 h 151"/>
                <a:gd name="T50" fmla="*/ 19 w 168"/>
                <a:gd name="T51" fmla="*/ 134 h 151"/>
                <a:gd name="T52" fmla="*/ 23 w 168"/>
                <a:gd name="T53" fmla="*/ 119 h 151"/>
                <a:gd name="T54" fmla="*/ 25 w 168"/>
                <a:gd name="T55" fmla="*/ 104 h 151"/>
                <a:gd name="T56" fmla="*/ 50 w 168"/>
                <a:gd name="T57" fmla="*/ 96 h 151"/>
                <a:gd name="T58" fmla="*/ 69 w 168"/>
                <a:gd name="T59" fmla="*/ 5 h 151"/>
                <a:gd name="T60" fmla="*/ 79 w 168"/>
                <a:gd name="T61" fmla="*/ 32 h 151"/>
                <a:gd name="T62" fmla="*/ 73 w 168"/>
                <a:gd name="T63" fmla="*/ 43 h 151"/>
                <a:gd name="T64" fmla="*/ 66 w 168"/>
                <a:gd name="T65" fmla="*/ 53 h 151"/>
                <a:gd name="T66" fmla="*/ 73 w 168"/>
                <a:gd name="T67" fmla="*/ 64 h 151"/>
                <a:gd name="T68" fmla="*/ 81 w 168"/>
                <a:gd name="T69" fmla="*/ 77 h 151"/>
                <a:gd name="T70" fmla="*/ 100 w 168"/>
                <a:gd name="T71" fmla="*/ 74 h 151"/>
                <a:gd name="T72" fmla="*/ 91 w 168"/>
                <a:gd name="T73" fmla="*/ 62 h 151"/>
                <a:gd name="T74" fmla="*/ 83 w 168"/>
                <a:gd name="T75" fmla="*/ 53 h 151"/>
                <a:gd name="T76" fmla="*/ 91 w 168"/>
                <a:gd name="T77" fmla="*/ 43 h 151"/>
                <a:gd name="T78" fmla="*/ 98 w 168"/>
                <a:gd name="T79" fmla="*/ 32 h 151"/>
                <a:gd name="T80" fmla="*/ 116 w 168"/>
                <a:gd name="T81" fmla="*/ 26 h 151"/>
                <a:gd name="T82" fmla="*/ 110 w 168"/>
                <a:gd name="T83" fmla="*/ 38 h 151"/>
                <a:gd name="T84" fmla="*/ 100 w 168"/>
                <a:gd name="T85" fmla="*/ 49 h 151"/>
                <a:gd name="T86" fmla="*/ 102 w 168"/>
                <a:gd name="T87" fmla="*/ 58 h 151"/>
                <a:gd name="T88" fmla="*/ 110 w 168"/>
                <a:gd name="T89" fmla="*/ 66 h 151"/>
                <a:gd name="T90" fmla="*/ 118 w 168"/>
                <a:gd name="T91" fmla="*/ 81 h 151"/>
                <a:gd name="T92" fmla="*/ 133 w 168"/>
                <a:gd name="T93" fmla="*/ 72 h 151"/>
                <a:gd name="T94" fmla="*/ 124 w 168"/>
                <a:gd name="T95" fmla="*/ 60 h 151"/>
                <a:gd name="T96" fmla="*/ 118 w 168"/>
                <a:gd name="T97" fmla="*/ 51 h 151"/>
                <a:gd name="T98" fmla="*/ 127 w 168"/>
                <a:gd name="T99" fmla="*/ 41 h 151"/>
                <a:gd name="T100" fmla="*/ 133 w 168"/>
                <a:gd name="T101" fmla="*/ 30 h 151"/>
                <a:gd name="T102" fmla="*/ 145 w 168"/>
                <a:gd name="T103" fmla="*/ 30 h 151"/>
                <a:gd name="T104" fmla="*/ 139 w 168"/>
                <a:gd name="T105" fmla="*/ 43 h 151"/>
                <a:gd name="T106" fmla="*/ 135 w 168"/>
                <a:gd name="T107" fmla="*/ 55 h 151"/>
                <a:gd name="T108" fmla="*/ 143 w 168"/>
                <a:gd name="T109" fmla="*/ 64 h 151"/>
                <a:gd name="T110" fmla="*/ 151 w 168"/>
                <a:gd name="T111" fmla="*/ 77 h 151"/>
                <a:gd name="T112" fmla="*/ 166 w 168"/>
                <a:gd name="T113" fmla="*/ 74 h 151"/>
                <a:gd name="T114" fmla="*/ 158 w 168"/>
                <a:gd name="T115" fmla="*/ 60 h 151"/>
                <a:gd name="T116" fmla="*/ 151 w 168"/>
                <a:gd name="T117" fmla="*/ 51 h 151"/>
                <a:gd name="T118" fmla="*/ 160 w 168"/>
                <a:gd name="T119" fmla="*/ 38 h 151"/>
                <a:gd name="T120" fmla="*/ 166 w 168"/>
                <a:gd name="T121" fmla="*/ 28 h 151"/>
                <a:gd name="T122" fmla="*/ 129 w 168"/>
                <a:gd name="T123" fmla="*/ 102 h 1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8" h="151">
                  <a:moveTo>
                    <a:pt x="31" y="85"/>
                  </a:moveTo>
                  <a:lnTo>
                    <a:pt x="31" y="151"/>
                  </a:lnTo>
                  <a:lnTo>
                    <a:pt x="48" y="151"/>
                  </a:lnTo>
                  <a:lnTo>
                    <a:pt x="48" y="83"/>
                  </a:lnTo>
                  <a:lnTo>
                    <a:pt x="58" y="81"/>
                  </a:lnTo>
                  <a:lnTo>
                    <a:pt x="58" y="83"/>
                  </a:lnTo>
                  <a:lnTo>
                    <a:pt x="58" y="85"/>
                  </a:lnTo>
                  <a:lnTo>
                    <a:pt x="60" y="87"/>
                  </a:lnTo>
                  <a:lnTo>
                    <a:pt x="60" y="89"/>
                  </a:lnTo>
                  <a:lnTo>
                    <a:pt x="75" y="85"/>
                  </a:lnTo>
                  <a:lnTo>
                    <a:pt x="75" y="83"/>
                  </a:lnTo>
                  <a:lnTo>
                    <a:pt x="75" y="81"/>
                  </a:lnTo>
                  <a:lnTo>
                    <a:pt x="73" y="81"/>
                  </a:lnTo>
                  <a:lnTo>
                    <a:pt x="73" y="79"/>
                  </a:lnTo>
                  <a:lnTo>
                    <a:pt x="73" y="77"/>
                  </a:lnTo>
                  <a:lnTo>
                    <a:pt x="73" y="75"/>
                  </a:lnTo>
                  <a:lnTo>
                    <a:pt x="71" y="75"/>
                  </a:lnTo>
                  <a:lnTo>
                    <a:pt x="71" y="74"/>
                  </a:lnTo>
                  <a:lnTo>
                    <a:pt x="71" y="72"/>
                  </a:lnTo>
                  <a:lnTo>
                    <a:pt x="69" y="70"/>
                  </a:lnTo>
                  <a:lnTo>
                    <a:pt x="69" y="68"/>
                  </a:lnTo>
                  <a:lnTo>
                    <a:pt x="69" y="66"/>
                  </a:lnTo>
                  <a:lnTo>
                    <a:pt x="66" y="64"/>
                  </a:lnTo>
                  <a:lnTo>
                    <a:pt x="66" y="62"/>
                  </a:lnTo>
                  <a:lnTo>
                    <a:pt x="64" y="60"/>
                  </a:lnTo>
                  <a:lnTo>
                    <a:pt x="64" y="58"/>
                  </a:lnTo>
                  <a:lnTo>
                    <a:pt x="64" y="56"/>
                  </a:lnTo>
                  <a:lnTo>
                    <a:pt x="62" y="55"/>
                  </a:lnTo>
                  <a:lnTo>
                    <a:pt x="62" y="53"/>
                  </a:lnTo>
                  <a:lnTo>
                    <a:pt x="48" y="58"/>
                  </a:lnTo>
                  <a:lnTo>
                    <a:pt x="48" y="60"/>
                  </a:lnTo>
                  <a:lnTo>
                    <a:pt x="50" y="60"/>
                  </a:lnTo>
                  <a:lnTo>
                    <a:pt x="50" y="62"/>
                  </a:lnTo>
                  <a:lnTo>
                    <a:pt x="50" y="64"/>
                  </a:lnTo>
                  <a:lnTo>
                    <a:pt x="52" y="66"/>
                  </a:lnTo>
                  <a:lnTo>
                    <a:pt x="33" y="68"/>
                  </a:lnTo>
                  <a:lnTo>
                    <a:pt x="35" y="66"/>
                  </a:lnTo>
                  <a:lnTo>
                    <a:pt x="37" y="64"/>
                  </a:lnTo>
                  <a:lnTo>
                    <a:pt x="40" y="62"/>
                  </a:lnTo>
                  <a:lnTo>
                    <a:pt x="42" y="60"/>
                  </a:lnTo>
                  <a:lnTo>
                    <a:pt x="42" y="58"/>
                  </a:lnTo>
                  <a:lnTo>
                    <a:pt x="44" y="56"/>
                  </a:lnTo>
                  <a:lnTo>
                    <a:pt x="44" y="55"/>
                  </a:lnTo>
                  <a:lnTo>
                    <a:pt x="46" y="53"/>
                  </a:lnTo>
                  <a:lnTo>
                    <a:pt x="48" y="53"/>
                  </a:lnTo>
                  <a:lnTo>
                    <a:pt x="48" y="51"/>
                  </a:lnTo>
                  <a:lnTo>
                    <a:pt x="50" y="49"/>
                  </a:lnTo>
                  <a:lnTo>
                    <a:pt x="50" y="47"/>
                  </a:lnTo>
                  <a:lnTo>
                    <a:pt x="52" y="45"/>
                  </a:lnTo>
                  <a:lnTo>
                    <a:pt x="52" y="43"/>
                  </a:lnTo>
                  <a:lnTo>
                    <a:pt x="54" y="41"/>
                  </a:lnTo>
                  <a:lnTo>
                    <a:pt x="54" y="39"/>
                  </a:lnTo>
                  <a:lnTo>
                    <a:pt x="56" y="39"/>
                  </a:lnTo>
                  <a:lnTo>
                    <a:pt x="56" y="38"/>
                  </a:lnTo>
                  <a:lnTo>
                    <a:pt x="56" y="36"/>
                  </a:lnTo>
                  <a:lnTo>
                    <a:pt x="58" y="34"/>
                  </a:lnTo>
                  <a:lnTo>
                    <a:pt x="58" y="32"/>
                  </a:lnTo>
                  <a:lnTo>
                    <a:pt x="60" y="30"/>
                  </a:lnTo>
                  <a:lnTo>
                    <a:pt x="60" y="28"/>
                  </a:lnTo>
                  <a:lnTo>
                    <a:pt x="60" y="26"/>
                  </a:lnTo>
                  <a:lnTo>
                    <a:pt x="62" y="26"/>
                  </a:lnTo>
                  <a:lnTo>
                    <a:pt x="62" y="24"/>
                  </a:lnTo>
                  <a:lnTo>
                    <a:pt x="62" y="22"/>
                  </a:lnTo>
                  <a:lnTo>
                    <a:pt x="46" y="19"/>
                  </a:lnTo>
                  <a:lnTo>
                    <a:pt x="46" y="20"/>
                  </a:lnTo>
                  <a:lnTo>
                    <a:pt x="46" y="22"/>
                  </a:lnTo>
                  <a:lnTo>
                    <a:pt x="44" y="24"/>
                  </a:lnTo>
                  <a:lnTo>
                    <a:pt x="44" y="26"/>
                  </a:lnTo>
                  <a:lnTo>
                    <a:pt x="44" y="28"/>
                  </a:lnTo>
                  <a:lnTo>
                    <a:pt x="42" y="28"/>
                  </a:lnTo>
                  <a:lnTo>
                    <a:pt x="42" y="30"/>
                  </a:lnTo>
                  <a:lnTo>
                    <a:pt x="42" y="32"/>
                  </a:lnTo>
                  <a:lnTo>
                    <a:pt x="40" y="34"/>
                  </a:lnTo>
                  <a:lnTo>
                    <a:pt x="40" y="36"/>
                  </a:lnTo>
                  <a:lnTo>
                    <a:pt x="37" y="38"/>
                  </a:lnTo>
                  <a:lnTo>
                    <a:pt x="37" y="39"/>
                  </a:lnTo>
                  <a:lnTo>
                    <a:pt x="35" y="41"/>
                  </a:lnTo>
                  <a:lnTo>
                    <a:pt x="35" y="39"/>
                  </a:lnTo>
                  <a:lnTo>
                    <a:pt x="33" y="39"/>
                  </a:lnTo>
                  <a:lnTo>
                    <a:pt x="33" y="38"/>
                  </a:lnTo>
                  <a:lnTo>
                    <a:pt x="31" y="38"/>
                  </a:lnTo>
                  <a:lnTo>
                    <a:pt x="29" y="38"/>
                  </a:lnTo>
                  <a:lnTo>
                    <a:pt x="29" y="36"/>
                  </a:lnTo>
                  <a:lnTo>
                    <a:pt x="27" y="36"/>
                  </a:lnTo>
                  <a:lnTo>
                    <a:pt x="29" y="34"/>
                  </a:lnTo>
                  <a:lnTo>
                    <a:pt x="29" y="32"/>
                  </a:lnTo>
                  <a:lnTo>
                    <a:pt x="31" y="32"/>
                  </a:lnTo>
                  <a:lnTo>
                    <a:pt x="31" y="30"/>
                  </a:lnTo>
                  <a:lnTo>
                    <a:pt x="31" y="28"/>
                  </a:lnTo>
                  <a:lnTo>
                    <a:pt x="33" y="28"/>
                  </a:lnTo>
                  <a:lnTo>
                    <a:pt x="33" y="26"/>
                  </a:lnTo>
                  <a:lnTo>
                    <a:pt x="33" y="24"/>
                  </a:lnTo>
                  <a:lnTo>
                    <a:pt x="35" y="24"/>
                  </a:lnTo>
                  <a:lnTo>
                    <a:pt x="35" y="22"/>
                  </a:lnTo>
                  <a:lnTo>
                    <a:pt x="35" y="20"/>
                  </a:lnTo>
                  <a:lnTo>
                    <a:pt x="37" y="20"/>
                  </a:lnTo>
                  <a:lnTo>
                    <a:pt x="37" y="19"/>
                  </a:lnTo>
                  <a:lnTo>
                    <a:pt x="37" y="17"/>
                  </a:lnTo>
                  <a:lnTo>
                    <a:pt x="40" y="17"/>
                  </a:lnTo>
                  <a:lnTo>
                    <a:pt x="40" y="15"/>
                  </a:lnTo>
                  <a:lnTo>
                    <a:pt x="42" y="13"/>
                  </a:lnTo>
                  <a:lnTo>
                    <a:pt x="42" y="11"/>
                  </a:lnTo>
                  <a:lnTo>
                    <a:pt x="42" y="9"/>
                  </a:lnTo>
                  <a:lnTo>
                    <a:pt x="44" y="9"/>
                  </a:lnTo>
                  <a:lnTo>
                    <a:pt x="44" y="7"/>
                  </a:lnTo>
                  <a:lnTo>
                    <a:pt x="29" y="0"/>
                  </a:lnTo>
                  <a:lnTo>
                    <a:pt x="29" y="1"/>
                  </a:lnTo>
                  <a:lnTo>
                    <a:pt x="27" y="1"/>
                  </a:lnTo>
                  <a:lnTo>
                    <a:pt x="27" y="3"/>
                  </a:lnTo>
                  <a:lnTo>
                    <a:pt x="27" y="5"/>
                  </a:lnTo>
                  <a:lnTo>
                    <a:pt x="25" y="7"/>
                  </a:lnTo>
                  <a:lnTo>
                    <a:pt x="25" y="9"/>
                  </a:lnTo>
                  <a:lnTo>
                    <a:pt x="23" y="11"/>
                  </a:lnTo>
                  <a:lnTo>
                    <a:pt x="23" y="13"/>
                  </a:lnTo>
                  <a:lnTo>
                    <a:pt x="23" y="15"/>
                  </a:lnTo>
                  <a:lnTo>
                    <a:pt x="21" y="15"/>
                  </a:lnTo>
                  <a:lnTo>
                    <a:pt x="21" y="17"/>
                  </a:lnTo>
                  <a:lnTo>
                    <a:pt x="21" y="19"/>
                  </a:lnTo>
                  <a:lnTo>
                    <a:pt x="19" y="19"/>
                  </a:lnTo>
                  <a:lnTo>
                    <a:pt x="19" y="20"/>
                  </a:lnTo>
                  <a:lnTo>
                    <a:pt x="19" y="22"/>
                  </a:lnTo>
                  <a:lnTo>
                    <a:pt x="17" y="22"/>
                  </a:lnTo>
                  <a:lnTo>
                    <a:pt x="17" y="24"/>
                  </a:lnTo>
                  <a:lnTo>
                    <a:pt x="17" y="26"/>
                  </a:lnTo>
                  <a:lnTo>
                    <a:pt x="15" y="26"/>
                  </a:lnTo>
                  <a:lnTo>
                    <a:pt x="13" y="26"/>
                  </a:lnTo>
                  <a:lnTo>
                    <a:pt x="13" y="24"/>
                  </a:lnTo>
                  <a:lnTo>
                    <a:pt x="11" y="24"/>
                  </a:lnTo>
                  <a:lnTo>
                    <a:pt x="8" y="24"/>
                  </a:lnTo>
                  <a:lnTo>
                    <a:pt x="8" y="22"/>
                  </a:lnTo>
                  <a:lnTo>
                    <a:pt x="0" y="38"/>
                  </a:lnTo>
                  <a:lnTo>
                    <a:pt x="2" y="38"/>
                  </a:lnTo>
                  <a:lnTo>
                    <a:pt x="4" y="38"/>
                  </a:lnTo>
                  <a:lnTo>
                    <a:pt x="4" y="39"/>
                  </a:lnTo>
                  <a:lnTo>
                    <a:pt x="6" y="39"/>
                  </a:lnTo>
                  <a:lnTo>
                    <a:pt x="8" y="41"/>
                  </a:lnTo>
                  <a:lnTo>
                    <a:pt x="11" y="41"/>
                  </a:lnTo>
                  <a:lnTo>
                    <a:pt x="11" y="43"/>
                  </a:lnTo>
                  <a:lnTo>
                    <a:pt x="13" y="43"/>
                  </a:lnTo>
                  <a:lnTo>
                    <a:pt x="15" y="43"/>
                  </a:lnTo>
                  <a:lnTo>
                    <a:pt x="15" y="45"/>
                  </a:lnTo>
                  <a:lnTo>
                    <a:pt x="17" y="45"/>
                  </a:lnTo>
                  <a:lnTo>
                    <a:pt x="17" y="47"/>
                  </a:lnTo>
                  <a:lnTo>
                    <a:pt x="19" y="47"/>
                  </a:lnTo>
                  <a:lnTo>
                    <a:pt x="19" y="49"/>
                  </a:lnTo>
                  <a:lnTo>
                    <a:pt x="21" y="49"/>
                  </a:lnTo>
                  <a:lnTo>
                    <a:pt x="23" y="51"/>
                  </a:lnTo>
                  <a:lnTo>
                    <a:pt x="25" y="53"/>
                  </a:lnTo>
                  <a:lnTo>
                    <a:pt x="27" y="53"/>
                  </a:lnTo>
                  <a:lnTo>
                    <a:pt x="27" y="55"/>
                  </a:lnTo>
                  <a:lnTo>
                    <a:pt x="25" y="56"/>
                  </a:lnTo>
                  <a:lnTo>
                    <a:pt x="25" y="58"/>
                  </a:lnTo>
                  <a:lnTo>
                    <a:pt x="23" y="58"/>
                  </a:lnTo>
                  <a:lnTo>
                    <a:pt x="23" y="60"/>
                  </a:lnTo>
                  <a:lnTo>
                    <a:pt x="21" y="60"/>
                  </a:lnTo>
                  <a:lnTo>
                    <a:pt x="21" y="62"/>
                  </a:lnTo>
                  <a:lnTo>
                    <a:pt x="19" y="64"/>
                  </a:lnTo>
                  <a:lnTo>
                    <a:pt x="19" y="66"/>
                  </a:lnTo>
                  <a:lnTo>
                    <a:pt x="17" y="66"/>
                  </a:lnTo>
                  <a:lnTo>
                    <a:pt x="17" y="68"/>
                  </a:lnTo>
                  <a:lnTo>
                    <a:pt x="15" y="68"/>
                  </a:lnTo>
                  <a:lnTo>
                    <a:pt x="15" y="70"/>
                  </a:lnTo>
                  <a:lnTo>
                    <a:pt x="13" y="70"/>
                  </a:lnTo>
                  <a:lnTo>
                    <a:pt x="0" y="72"/>
                  </a:lnTo>
                  <a:lnTo>
                    <a:pt x="2" y="72"/>
                  </a:lnTo>
                  <a:lnTo>
                    <a:pt x="2" y="74"/>
                  </a:lnTo>
                  <a:lnTo>
                    <a:pt x="2" y="75"/>
                  </a:lnTo>
                  <a:lnTo>
                    <a:pt x="2" y="77"/>
                  </a:lnTo>
                  <a:lnTo>
                    <a:pt x="2" y="79"/>
                  </a:lnTo>
                  <a:lnTo>
                    <a:pt x="4" y="79"/>
                  </a:lnTo>
                  <a:lnTo>
                    <a:pt x="4" y="81"/>
                  </a:lnTo>
                  <a:lnTo>
                    <a:pt x="4" y="83"/>
                  </a:lnTo>
                  <a:lnTo>
                    <a:pt x="4" y="85"/>
                  </a:lnTo>
                  <a:lnTo>
                    <a:pt x="4" y="87"/>
                  </a:lnTo>
                  <a:lnTo>
                    <a:pt x="31" y="85"/>
                  </a:lnTo>
                  <a:close/>
                  <a:moveTo>
                    <a:pt x="13" y="93"/>
                  </a:moveTo>
                  <a:lnTo>
                    <a:pt x="11" y="94"/>
                  </a:lnTo>
                  <a:lnTo>
                    <a:pt x="11" y="96"/>
                  </a:lnTo>
                  <a:lnTo>
                    <a:pt x="11" y="98"/>
                  </a:lnTo>
                  <a:lnTo>
                    <a:pt x="11" y="100"/>
                  </a:lnTo>
                  <a:lnTo>
                    <a:pt x="11" y="102"/>
                  </a:lnTo>
                  <a:lnTo>
                    <a:pt x="11" y="104"/>
                  </a:lnTo>
                  <a:lnTo>
                    <a:pt x="11" y="106"/>
                  </a:lnTo>
                  <a:lnTo>
                    <a:pt x="11" y="108"/>
                  </a:lnTo>
                  <a:lnTo>
                    <a:pt x="8" y="110"/>
                  </a:lnTo>
                  <a:lnTo>
                    <a:pt x="8" y="112"/>
                  </a:lnTo>
                  <a:lnTo>
                    <a:pt x="8" y="113"/>
                  </a:lnTo>
                  <a:lnTo>
                    <a:pt x="8" y="115"/>
                  </a:lnTo>
                  <a:lnTo>
                    <a:pt x="8" y="117"/>
                  </a:lnTo>
                  <a:lnTo>
                    <a:pt x="6" y="119"/>
                  </a:lnTo>
                  <a:lnTo>
                    <a:pt x="6" y="121"/>
                  </a:lnTo>
                  <a:lnTo>
                    <a:pt x="6" y="123"/>
                  </a:lnTo>
                  <a:lnTo>
                    <a:pt x="6" y="125"/>
                  </a:lnTo>
                  <a:lnTo>
                    <a:pt x="4" y="127"/>
                  </a:lnTo>
                  <a:lnTo>
                    <a:pt x="4" y="129"/>
                  </a:lnTo>
                  <a:lnTo>
                    <a:pt x="4" y="130"/>
                  </a:lnTo>
                  <a:lnTo>
                    <a:pt x="4" y="132"/>
                  </a:lnTo>
                  <a:lnTo>
                    <a:pt x="2" y="134"/>
                  </a:lnTo>
                  <a:lnTo>
                    <a:pt x="2" y="136"/>
                  </a:lnTo>
                  <a:lnTo>
                    <a:pt x="2" y="138"/>
                  </a:lnTo>
                  <a:lnTo>
                    <a:pt x="0" y="140"/>
                  </a:lnTo>
                  <a:lnTo>
                    <a:pt x="17" y="144"/>
                  </a:lnTo>
                  <a:lnTo>
                    <a:pt x="17" y="142"/>
                  </a:lnTo>
                  <a:lnTo>
                    <a:pt x="17" y="140"/>
                  </a:lnTo>
                  <a:lnTo>
                    <a:pt x="17" y="138"/>
                  </a:lnTo>
                  <a:lnTo>
                    <a:pt x="19" y="138"/>
                  </a:lnTo>
                  <a:lnTo>
                    <a:pt x="19" y="136"/>
                  </a:lnTo>
                  <a:lnTo>
                    <a:pt x="19" y="134"/>
                  </a:lnTo>
                  <a:lnTo>
                    <a:pt x="19" y="132"/>
                  </a:lnTo>
                  <a:lnTo>
                    <a:pt x="21" y="130"/>
                  </a:lnTo>
                  <a:lnTo>
                    <a:pt x="21" y="129"/>
                  </a:lnTo>
                  <a:lnTo>
                    <a:pt x="21" y="127"/>
                  </a:lnTo>
                  <a:lnTo>
                    <a:pt x="21" y="125"/>
                  </a:lnTo>
                  <a:lnTo>
                    <a:pt x="23" y="123"/>
                  </a:lnTo>
                  <a:lnTo>
                    <a:pt x="23" y="121"/>
                  </a:lnTo>
                  <a:lnTo>
                    <a:pt x="23" y="119"/>
                  </a:lnTo>
                  <a:lnTo>
                    <a:pt x="23" y="117"/>
                  </a:lnTo>
                  <a:lnTo>
                    <a:pt x="23" y="115"/>
                  </a:lnTo>
                  <a:lnTo>
                    <a:pt x="25" y="113"/>
                  </a:lnTo>
                  <a:lnTo>
                    <a:pt x="25" y="112"/>
                  </a:lnTo>
                  <a:lnTo>
                    <a:pt x="25" y="110"/>
                  </a:lnTo>
                  <a:lnTo>
                    <a:pt x="25" y="108"/>
                  </a:lnTo>
                  <a:lnTo>
                    <a:pt x="25" y="106"/>
                  </a:lnTo>
                  <a:lnTo>
                    <a:pt x="25" y="104"/>
                  </a:lnTo>
                  <a:lnTo>
                    <a:pt x="25" y="102"/>
                  </a:lnTo>
                  <a:lnTo>
                    <a:pt x="27" y="102"/>
                  </a:lnTo>
                  <a:lnTo>
                    <a:pt x="27" y="100"/>
                  </a:lnTo>
                  <a:lnTo>
                    <a:pt x="27" y="98"/>
                  </a:lnTo>
                  <a:lnTo>
                    <a:pt x="27" y="96"/>
                  </a:lnTo>
                  <a:lnTo>
                    <a:pt x="13" y="93"/>
                  </a:lnTo>
                  <a:close/>
                  <a:moveTo>
                    <a:pt x="66" y="93"/>
                  </a:moveTo>
                  <a:lnTo>
                    <a:pt x="50" y="96"/>
                  </a:lnTo>
                  <a:lnTo>
                    <a:pt x="56" y="132"/>
                  </a:lnTo>
                  <a:lnTo>
                    <a:pt x="71" y="129"/>
                  </a:lnTo>
                  <a:lnTo>
                    <a:pt x="66" y="93"/>
                  </a:lnTo>
                  <a:close/>
                  <a:moveTo>
                    <a:pt x="69" y="5"/>
                  </a:moveTo>
                  <a:lnTo>
                    <a:pt x="69" y="20"/>
                  </a:lnTo>
                  <a:lnTo>
                    <a:pt x="166" y="20"/>
                  </a:lnTo>
                  <a:lnTo>
                    <a:pt x="166" y="5"/>
                  </a:lnTo>
                  <a:lnTo>
                    <a:pt x="69" y="5"/>
                  </a:lnTo>
                  <a:close/>
                  <a:moveTo>
                    <a:pt x="83" y="22"/>
                  </a:moveTo>
                  <a:lnTo>
                    <a:pt x="83" y="24"/>
                  </a:lnTo>
                  <a:lnTo>
                    <a:pt x="81" y="24"/>
                  </a:lnTo>
                  <a:lnTo>
                    <a:pt x="81" y="26"/>
                  </a:lnTo>
                  <a:lnTo>
                    <a:pt x="81" y="28"/>
                  </a:lnTo>
                  <a:lnTo>
                    <a:pt x="81" y="30"/>
                  </a:lnTo>
                  <a:lnTo>
                    <a:pt x="79" y="30"/>
                  </a:lnTo>
                  <a:lnTo>
                    <a:pt x="79" y="32"/>
                  </a:lnTo>
                  <a:lnTo>
                    <a:pt x="79" y="34"/>
                  </a:lnTo>
                  <a:lnTo>
                    <a:pt x="77" y="34"/>
                  </a:lnTo>
                  <a:lnTo>
                    <a:pt x="77" y="36"/>
                  </a:lnTo>
                  <a:lnTo>
                    <a:pt x="77" y="38"/>
                  </a:lnTo>
                  <a:lnTo>
                    <a:pt x="75" y="39"/>
                  </a:lnTo>
                  <a:lnTo>
                    <a:pt x="75" y="41"/>
                  </a:lnTo>
                  <a:lnTo>
                    <a:pt x="73" y="41"/>
                  </a:lnTo>
                  <a:lnTo>
                    <a:pt x="73" y="43"/>
                  </a:lnTo>
                  <a:lnTo>
                    <a:pt x="73" y="45"/>
                  </a:lnTo>
                  <a:lnTo>
                    <a:pt x="71" y="45"/>
                  </a:lnTo>
                  <a:lnTo>
                    <a:pt x="71" y="47"/>
                  </a:lnTo>
                  <a:lnTo>
                    <a:pt x="69" y="47"/>
                  </a:lnTo>
                  <a:lnTo>
                    <a:pt x="69" y="49"/>
                  </a:lnTo>
                  <a:lnTo>
                    <a:pt x="69" y="51"/>
                  </a:lnTo>
                  <a:lnTo>
                    <a:pt x="66" y="51"/>
                  </a:lnTo>
                  <a:lnTo>
                    <a:pt x="66" y="53"/>
                  </a:lnTo>
                  <a:lnTo>
                    <a:pt x="66" y="55"/>
                  </a:lnTo>
                  <a:lnTo>
                    <a:pt x="66" y="56"/>
                  </a:lnTo>
                  <a:lnTo>
                    <a:pt x="69" y="56"/>
                  </a:lnTo>
                  <a:lnTo>
                    <a:pt x="69" y="58"/>
                  </a:lnTo>
                  <a:lnTo>
                    <a:pt x="71" y="60"/>
                  </a:lnTo>
                  <a:lnTo>
                    <a:pt x="71" y="62"/>
                  </a:lnTo>
                  <a:lnTo>
                    <a:pt x="73" y="62"/>
                  </a:lnTo>
                  <a:lnTo>
                    <a:pt x="73" y="64"/>
                  </a:lnTo>
                  <a:lnTo>
                    <a:pt x="75" y="66"/>
                  </a:lnTo>
                  <a:lnTo>
                    <a:pt x="75" y="68"/>
                  </a:lnTo>
                  <a:lnTo>
                    <a:pt x="77" y="68"/>
                  </a:lnTo>
                  <a:lnTo>
                    <a:pt x="77" y="70"/>
                  </a:lnTo>
                  <a:lnTo>
                    <a:pt x="79" y="72"/>
                  </a:lnTo>
                  <a:lnTo>
                    <a:pt x="79" y="74"/>
                  </a:lnTo>
                  <a:lnTo>
                    <a:pt x="81" y="75"/>
                  </a:lnTo>
                  <a:lnTo>
                    <a:pt x="81" y="77"/>
                  </a:lnTo>
                  <a:lnTo>
                    <a:pt x="83" y="77"/>
                  </a:lnTo>
                  <a:lnTo>
                    <a:pt x="83" y="79"/>
                  </a:lnTo>
                  <a:lnTo>
                    <a:pt x="83" y="81"/>
                  </a:lnTo>
                  <a:lnTo>
                    <a:pt x="85" y="81"/>
                  </a:lnTo>
                  <a:lnTo>
                    <a:pt x="85" y="83"/>
                  </a:lnTo>
                  <a:lnTo>
                    <a:pt x="85" y="85"/>
                  </a:lnTo>
                  <a:lnTo>
                    <a:pt x="100" y="75"/>
                  </a:lnTo>
                  <a:lnTo>
                    <a:pt x="100" y="74"/>
                  </a:lnTo>
                  <a:lnTo>
                    <a:pt x="98" y="72"/>
                  </a:lnTo>
                  <a:lnTo>
                    <a:pt x="98" y="70"/>
                  </a:lnTo>
                  <a:lnTo>
                    <a:pt x="95" y="70"/>
                  </a:lnTo>
                  <a:lnTo>
                    <a:pt x="95" y="68"/>
                  </a:lnTo>
                  <a:lnTo>
                    <a:pt x="93" y="66"/>
                  </a:lnTo>
                  <a:lnTo>
                    <a:pt x="93" y="64"/>
                  </a:lnTo>
                  <a:lnTo>
                    <a:pt x="91" y="64"/>
                  </a:lnTo>
                  <a:lnTo>
                    <a:pt x="91" y="62"/>
                  </a:lnTo>
                  <a:lnTo>
                    <a:pt x="89" y="60"/>
                  </a:lnTo>
                  <a:lnTo>
                    <a:pt x="89" y="58"/>
                  </a:lnTo>
                  <a:lnTo>
                    <a:pt x="87" y="58"/>
                  </a:lnTo>
                  <a:lnTo>
                    <a:pt x="87" y="56"/>
                  </a:lnTo>
                  <a:lnTo>
                    <a:pt x="85" y="56"/>
                  </a:lnTo>
                  <a:lnTo>
                    <a:pt x="85" y="55"/>
                  </a:lnTo>
                  <a:lnTo>
                    <a:pt x="83" y="55"/>
                  </a:lnTo>
                  <a:lnTo>
                    <a:pt x="83" y="53"/>
                  </a:lnTo>
                  <a:lnTo>
                    <a:pt x="85" y="53"/>
                  </a:lnTo>
                  <a:lnTo>
                    <a:pt x="85" y="51"/>
                  </a:lnTo>
                  <a:lnTo>
                    <a:pt x="87" y="51"/>
                  </a:lnTo>
                  <a:lnTo>
                    <a:pt x="87" y="49"/>
                  </a:lnTo>
                  <a:lnTo>
                    <a:pt x="87" y="47"/>
                  </a:lnTo>
                  <a:lnTo>
                    <a:pt x="89" y="47"/>
                  </a:lnTo>
                  <a:lnTo>
                    <a:pt x="89" y="45"/>
                  </a:lnTo>
                  <a:lnTo>
                    <a:pt x="91" y="43"/>
                  </a:lnTo>
                  <a:lnTo>
                    <a:pt x="91" y="41"/>
                  </a:lnTo>
                  <a:lnTo>
                    <a:pt x="93" y="39"/>
                  </a:lnTo>
                  <a:lnTo>
                    <a:pt x="93" y="38"/>
                  </a:lnTo>
                  <a:lnTo>
                    <a:pt x="95" y="38"/>
                  </a:lnTo>
                  <a:lnTo>
                    <a:pt x="95" y="36"/>
                  </a:lnTo>
                  <a:lnTo>
                    <a:pt x="95" y="34"/>
                  </a:lnTo>
                  <a:lnTo>
                    <a:pt x="98" y="34"/>
                  </a:lnTo>
                  <a:lnTo>
                    <a:pt x="98" y="32"/>
                  </a:lnTo>
                  <a:lnTo>
                    <a:pt x="98" y="30"/>
                  </a:lnTo>
                  <a:lnTo>
                    <a:pt x="100" y="30"/>
                  </a:lnTo>
                  <a:lnTo>
                    <a:pt x="100" y="28"/>
                  </a:lnTo>
                  <a:lnTo>
                    <a:pt x="83" y="22"/>
                  </a:lnTo>
                  <a:close/>
                  <a:moveTo>
                    <a:pt x="118" y="20"/>
                  </a:moveTo>
                  <a:lnTo>
                    <a:pt x="118" y="22"/>
                  </a:lnTo>
                  <a:lnTo>
                    <a:pt x="118" y="24"/>
                  </a:lnTo>
                  <a:lnTo>
                    <a:pt x="116" y="26"/>
                  </a:lnTo>
                  <a:lnTo>
                    <a:pt x="116" y="28"/>
                  </a:lnTo>
                  <a:lnTo>
                    <a:pt x="114" y="30"/>
                  </a:lnTo>
                  <a:lnTo>
                    <a:pt x="114" y="32"/>
                  </a:lnTo>
                  <a:lnTo>
                    <a:pt x="112" y="32"/>
                  </a:lnTo>
                  <a:lnTo>
                    <a:pt x="112" y="34"/>
                  </a:lnTo>
                  <a:lnTo>
                    <a:pt x="112" y="36"/>
                  </a:lnTo>
                  <a:lnTo>
                    <a:pt x="110" y="36"/>
                  </a:lnTo>
                  <a:lnTo>
                    <a:pt x="110" y="38"/>
                  </a:lnTo>
                  <a:lnTo>
                    <a:pt x="108" y="39"/>
                  </a:lnTo>
                  <a:lnTo>
                    <a:pt x="108" y="41"/>
                  </a:lnTo>
                  <a:lnTo>
                    <a:pt x="106" y="41"/>
                  </a:lnTo>
                  <a:lnTo>
                    <a:pt x="106" y="43"/>
                  </a:lnTo>
                  <a:lnTo>
                    <a:pt x="104" y="43"/>
                  </a:lnTo>
                  <a:lnTo>
                    <a:pt x="104" y="45"/>
                  </a:lnTo>
                  <a:lnTo>
                    <a:pt x="102" y="47"/>
                  </a:lnTo>
                  <a:lnTo>
                    <a:pt x="100" y="49"/>
                  </a:lnTo>
                  <a:lnTo>
                    <a:pt x="100" y="51"/>
                  </a:lnTo>
                  <a:lnTo>
                    <a:pt x="98" y="51"/>
                  </a:lnTo>
                  <a:lnTo>
                    <a:pt x="98" y="53"/>
                  </a:lnTo>
                  <a:lnTo>
                    <a:pt x="100" y="53"/>
                  </a:lnTo>
                  <a:lnTo>
                    <a:pt x="100" y="55"/>
                  </a:lnTo>
                  <a:lnTo>
                    <a:pt x="100" y="56"/>
                  </a:lnTo>
                  <a:lnTo>
                    <a:pt x="102" y="56"/>
                  </a:lnTo>
                  <a:lnTo>
                    <a:pt x="102" y="58"/>
                  </a:lnTo>
                  <a:lnTo>
                    <a:pt x="104" y="58"/>
                  </a:lnTo>
                  <a:lnTo>
                    <a:pt x="104" y="60"/>
                  </a:lnTo>
                  <a:lnTo>
                    <a:pt x="106" y="60"/>
                  </a:lnTo>
                  <a:lnTo>
                    <a:pt x="106" y="62"/>
                  </a:lnTo>
                  <a:lnTo>
                    <a:pt x="106" y="64"/>
                  </a:lnTo>
                  <a:lnTo>
                    <a:pt x="108" y="64"/>
                  </a:lnTo>
                  <a:lnTo>
                    <a:pt x="108" y="66"/>
                  </a:lnTo>
                  <a:lnTo>
                    <a:pt x="110" y="66"/>
                  </a:lnTo>
                  <a:lnTo>
                    <a:pt x="110" y="68"/>
                  </a:lnTo>
                  <a:lnTo>
                    <a:pt x="112" y="70"/>
                  </a:lnTo>
                  <a:lnTo>
                    <a:pt x="112" y="72"/>
                  </a:lnTo>
                  <a:lnTo>
                    <a:pt x="114" y="74"/>
                  </a:lnTo>
                  <a:lnTo>
                    <a:pt x="116" y="75"/>
                  </a:lnTo>
                  <a:lnTo>
                    <a:pt x="116" y="77"/>
                  </a:lnTo>
                  <a:lnTo>
                    <a:pt x="118" y="79"/>
                  </a:lnTo>
                  <a:lnTo>
                    <a:pt x="118" y="81"/>
                  </a:lnTo>
                  <a:lnTo>
                    <a:pt x="120" y="81"/>
                  </a:lnTo>
                  <a:lnTo>
                    <a:pt x="120" y="83"/>
                  </a:lnTo>
                  <a:lnTo>
                    <a:pt x="120" y="85"/>
                  </a:lnTo>
                  <a:lnTo>
                    <a:pt x="122" y="85"/>
                  </a:lnTo>
                  <a:lnTo>
                    <a:pt x="135" y="75"/>
                  </a:lnTo>
                  <a:lnTo>
                    <a:pt x="135" y="74"/>
                  </a:lnTo>
                  <a:lnTo>
                    <a:pt x="133" y="74"/>
                  </a:lnTo>
                  <a:lnTo>
                    <a:pt x="133" y="72"/>
                  </a:lnTo>
                  <a:lnTo>
                    <a:pt x="131" y="70"/>
                  </a:lnTo>
                  <a:lnTo>
                    <a:pt x="131" y="68"/>
                  </a:lnTo>
                  <a:lnTo>
                    <a:pt x="129" y="68"/>
                  </a:lnTo>
                  <a:lnTo>
                    <a:pt x="129" y="66"/>
                  </a:lnTo>
                  <a:lnTo>
                    <a:pt x="127" y="64"/>
                  </a:lnTo>
                  <a:lnTo>
                    <a:pt x="127" y="62"/>
                  </a:lnTo>
                  <a:lnTo>
                    <a:pt x="124" y="62"/>
                  </a:lnTo>
                  <a:lnTo>
                    <a:pt x="124" y="60"/>
                  </a:lnTo>
                  <a:lnTo>
                    <a:pt x="122" y="60"/>
                  </a:lnTo>
                  <a:lnTo>
                    <a:pt x="122" y="58"/>
                  </a:lnTo>
                  <a:lnTo>
                    <a:pt x="120" y="56"/>
                  </a:lnTo>
                  <a:lnTo>
                    <a:pt x="118" y="55"/>
                  </a:lnTo>
                  <a:lnTo>
                    <a:pt x="118" y="53"/>
                  </a:lnTo>
                  <a:lnTo>
                    <a:pt x="116" y="53"/>
                  </a:lnTo>
                  <a:lnTo>
                    <a:pt x="116" y="51"/>
                  </a:lnTo>
                  <a:lnTo>
                    <a:pt x="118" y="51"/>
                  </a:lnTo>
                  <a:lnTo>
                    <a:pt x="118" y="49"/>
                  </a:lnTo>
                  <a:lnTo>
                    <a:pt x="120" y="49"/>
                  </a:lnTo>
                  <a:lnTo>
                    <a:pt x="120" y="47"/>
                  </a:lnTo>
                  <a:lnTo>
                    <a:pt x="122" y="47"/>
                  </a:lnTo>
                  <a:lnTo>
                    <a:pt x="122" y="45"/>
                  </a:lnTo>
                  <a:lnTo>
                    <a:pt x="124" y="43"/>
                  </a:lnTo>
                  <a:lnTo>
                    <a:pt x="124" y="41"/>
                  </a:lnTo>
                  <a:lnTo>
                    <a:pt x="127" y="41"/>
                  </a:lnTo>
                  <a:lnTo>
                    <a:pt x="127" y="39"/>
                  </a:lnTo>
                  <a:lnTo>
                    <a:pt x="129" y="39"/>
                  </a:lnTo>
                  <a:lnTo>
                    <a:pt x="129" y="38"/>
                  </a:lnTo>
                  <a:lnTo>
                    <a:pt x="129" y="36"/>
                  </a:lnTo>
                  <a:lnTo>
                    <a:pt x="131" y="36"/>
                  </a:lnTo>
                  <a:lnTo>
                    <a:pt x="131" y="34"/>
                  </a:lnTo>
                  <a:lnTo>
                    <a:pt x="133" y="32"/>
                  </a:lnTo>
                  <a:lnTo>
                    <a:pt x="133" y="30"/>
                  </a:lnTo>
                  <a:lnTo>
                    <a:pt x="135" y="30"/>
                  </a:lnTo>
                  <a:lnTo>
                    <a:pt x="118" y="20"/>
                  </a:lnTo>
                  <a:close/>
                  <a:moveTo>
                    <a:pt x="149" y="22"/>
                  </a:moveTo>
                  <a:lnTo>
                    <a:pt x="149" y="24"/>
                  </a:lnTo>
                  <a:lnTo>
                    <a:pt x="147" y="26"/>
                  </a:lnTo>
                  <a:lnTo>
                    <a:pt x="147" y="28"/>
                  </a:lnTo>
                  <a:lnTo>
                    <a:pt x="147" y="30"/>
                  </a:lnTo>
                  <a:lnTo>
                    <a:pt x="145" y="30"/>
                  </a:lnTo>
                  <a:lnTo>
                    <a:pt x="145" y="32"/>
                  </a:lnTo>
                  <a:lnTo>
                    <a:pt x="145" y="34"/>
                  </a:lnTo>
                  <a:lnTo>
                    <a:pt x="143" y="36"/>
                  </a:lnTo>
                  <a:lnTo>
                    <a:pt x="143" y="38"/>
                  </a:lnTo>
                  <a:lnTo>
                    <a:pt x="141" y="39"/>
                  </a:lnTo>
                  <a:lnTo>
                    <a:pt x="141" y="41"/>
                  </a:lnTo>
                  <a:lnTo>
                    <a:pt x="139" y="41"/>
                  </a:lnTo>
                  <a:lnTo>
                    <a:pt x="139" y="43"/>
                  </a:lnTo>
                  <a:lnTo>
                    <a:pt x="139" y="45"/>
                  </a:lnTo>
                  <a:lnTo>
                    <a:pt x="137" y="45"/>
                  </a:lnTo>
                  <a:lnTo>
                    <a:pt x="137" y="47"/>
                  </a:lnTo>
                  <a:lnTo>
                    <a:pt x="135" y="49"/>
                  </a:lnTo>
                  <a:lnTo>
                    <a:pt x="133" y="51"/>
                  </a:lnTo>
                  <a:lnTo>
                    <a:pt x="133" y="53"/>
                  </a:lnTo>
                  <a:lnTo>
                    <a:pt x="135" y="53"/>
                  </a:lnTo>
                  <a:lnTo>
                    <a:pt x="135" y="55"/>
                  </a:lnTo>
                  <a:lnTo>
                    <a:pt x="135" y="56"/>
                  </a:lnTo>
                  <a:lnTo>
                    <a:pt x="137" y="56"/>
                  </a:lnTo>
                  <a:lnTo>
                    <a:pt x="137" y="58"/>
                  </a:lnTo>
                  <a:lnTo>
                    <a:pt x="139" y="58"/>
                  </a:lnTo>
                  <a:lnTo>
                    <a:pt x="139" y="60"/>
                  </a:lnTo>
                  <a:lnTo>
                    <a:pt x="141" y="62"/>
                  </a:lnTo>
                  <a:lnTo>
                    <a:pt x="141" y="64"/>
                  </a:lnTo>
                  <a:lnTo>
                    <a:pt x="143" y="64"/>
                  </a:lnTo>
                  <a:lnTo>
                    <a:pt x="143" y="66"/>
                  </a:lnTo>
                  <a:lnTo>
                    <a:pt x="145" y="68"/>
                  </a:lnTo>
                  <a:lnTo>
                    <a:pt x="145" y="70"/>
                  </a:lnTo>
                  <a:lnTo>
                    <a:pt x="147" y="72"/>
                  </a:lnTo>
                  <a:lnTo>
                    <a:pt x="147" y="74"/>
                  </a:lnTo>
                  <a:lnTo>
                    <a:pt x="149" y="75"/>
                  </a:lnTo>
                  <a:lnTo>
                    <a:pt x="149" y="77"/>
                  </a:lnTo>
                  <a:lnTo>
                    <a:pt x="151" y="77"/>
                  </a:lnTo>
                  <a:lnTo>
                    <a:pt x="151" y="79"/>
                  </a:lnTo>
                  <a:lnTo>
                    <a:pt x="151" y="81"/>
                  </a:lnTo>
                  <a:lnTo>
                    <a:pt x="153" y="81"/>
                  </a:lnTo>
                  <a:lnTo>
                    <a:pt x="153" y="83"/>
                  </a:lnTo>
                  <a:lnTo>
                    <a:pt x="153" y="85"/>
                  </a:lnTo>
                  <a:lnTo>
                    <a:pt x="168" y="75"/>
                  </a:lnTo>
                  <a:lnTo>
                    <a:pt x="168" y="74"/>
                  </a:lnTo>
                  <a:lnTo>
                    <a:pt x="166" y="74"/>
                  </a:lnTo>
                  <a:lnTo>
                    <a:pt x="166" y="72"/>
                  </a:lnTo>
                  <a:lnTo>
                    <a:pt x="164" y="70"/>
                  </a:lnTo>
                  <a:lnTo>
                    <a:pt x="164" y="68"/>
                  </a:lnTo>
                  <a:lnTo>
                    <a:pt x="162" y="66"/>
                  </a:lnTo>
                  <a:lnTo>
                    <a:pt x="162" y="64"/>
                  </a:lnTo>
                  <a:lnTo>
                    <a:pt x="160" y="64"/>
                  </a:lnTo>
                  <a:lnTo>
                    <a:pt x="160" y="62"/>
                  </a:lnTo>
                  <a:lnTo>
                    <a:pt x="158" y="60"/>
                  </a:lnTo>
                  <a:lnTo>
                    <a:pt x="158" y="58"/>
                  </a:lnTo>
                  <a:lnTo>
                    <a:pt x="156" y="58"/>
                  </a:lnTo>
                  <a:lnTo>
                    <a:pt x="156" y="56"/>
                  </a:lnTo>
                  <a:lnTo>
                    <a:pt x="153" y="56"/>
                  </a:lnTo>
                  <a:lnTo>
                    <a:pt x="153" y="55"/>
                  </a:lnTo>
                  <a:lnTo>
                    <a:pt x="151" y="55"/>
                  </a:lnTo>
                  <a:lnTo>
                    <a:pt x="151" y="53"/>
                  </a:lnTo>
                  <a:lnTo>
                    <a:pt x="151" y="51"/>
                  </a:lnTo>
                  <a:lnTo>
                    <a:pt x="153" y="49"/>
                  </a:lnTo>
                  <a:lnTo>
                    <a:pt x="153" y="47"/>
                  </a:lnTo>
                  <a:lnTo>
                    <a:pt x="156" y="47"/>
                  </a:lnTo>
                  <a:lnTo>
                    <a:pt x="156" y="45"/>
                  </a:lnTo>
                  <a:lnTo>
                    <a:pt x="158" y="43"/>
                  </a:lnTo>
                  <a:lnTo>
                    <a:pt x="158" y="41"/>
                  </a:lnTo>
                  <a:lnTo>
                    <a:pt x="160" y="39"/>
                  </a:lnTo>
                  <a:lnTo>
                    <a:pt x="160" y="38"/>
                  </a:lnTo>
                  <a:lnTo>
                    <a:pt x="162" y="38"/>
                  </a:lnTo>
                  <a:lnTo>
                    <a:pt x="162" y="36"/>
                  </a:lnTo>
                  <a:lnTo>
                    <a:pt x="162" y="34"/>
                  </a:lnTo>
                  <a:lnTo>
                    <a:pt x="164" y="34"/>
                  </a:lnTo>
                  <a:lnTo>
                    <a:pt x="164" y="32"/>
                  </a:lnTo>
                  <a:lnTo>
                    <a:pt x="164" y="30"/>
                  </a:lnTo>
                  <a:lnTo>
                    <a:pt x="166" y="30"/>
                  </a:lnTo>
                  <a:lnTo>
                    <a:pt x="166" y="28"/>
                  </a:lnTo>
                  <a:lnTo>
                    <a:pt x="149" y="22"/>
                  </a:lnTo>
                  <a:close/>
                  <a:moveTo>
                    <a:pt x="110" y="134"/>
                  </a:moveTo>
                  <a:lnTo>
                    <a:pt x="66" y="134"/>
                  </a:lnTo>
                  <a:lnTo>
                    <a:pt x="66" y="149"/>
                  </a:lnTo>
                  <a:lnTo>
                    <a:pt x="168" y="149"/>
                  </a:lnTo>
                  <a:lnTo>
                    <a:pt x="168" y="134"/>
                  </a:lnTo>
                  <a:lnTo>
                    <a:pt x="129" y="134"/>
                  </a:lnTo>
                  <a:lnTo>
                    <a:pt x="129" y="102"/>
                  </a:lnTo>
                  <a:lnTo>
                    <a:pt x="166" y="102"/>
                  </a:lnTo>
                  <a:lnTo>
                    <a:pt x="166" y="87"/>
                  </a:lnTo>
                  <a:lnTo>
                    <a:pt x="75" y="87"/>
                  </a:lnTo>
                  <a:lnTo>
                    <a:pt x="75" y="102"/>
                  </a:lnTo>
                  <a:lnTo>
                    <a:pt x="110" y="102"/>
                  </a:lnTo>
                  <a:lnTo>
                    <a:pt x="11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zh-TW" altLang="en-US" sz="1600">
                <a:solidFill>
                  <a:prstClr val="black"/>
                </a:solidFill>
                <a:latin typeface="Times New Roman" panose="02020603050405020304" pitchFamily="18" charset="0"/>
                <a:ea typeface="華康隸書體" charset="-120"/>
              </a:endParaRPr>
            </a:p>
          </p:txBody>
        </p:sp>
        <p:sp>
          <p:nvSpPr>
            <p:cNvPr id="13" name="Freeform 21"/>
            <p:cNvSpPr>
              <a:spLocks noEditPoints="1"/>
            </p:cNvSpPr>
            <p:nvPr/>
          </p:nvSpPr>
          <p:spPr bwMode="auto">
            <a:xfrm>
              <a:off x="389" y="212"/>
              <a:ext cx="172" cy="152"/>
            </a:xfrm>
            <a:custGeom>
              <a:avLst/>
              <a:gdLst>
                <a:gd name="T0" fmla="*/ 33 w 172"/>
                <a:gd name="T1" fmla="*/ 14 h 152"/>
                <a:gd name="T2" fmla="*/ 23 w 172"/>
                <a:gd name="T3" fmla="*/ 4 h 152"/>
                <a:gd name="T4" fmla="*/ 9 w 172"/>
                <a:gd name="T5" fmla="*/ 18 h 152"/>
                <a:gd name="T6" fmla="*/ 19 w 172"/>
                <a:gd name="T7" fmla="*/ 25 h 152"/>
                <a:gd name="T8" fmla="*/ 27 w 172"/>
                <a:gd name="T9" fmla="*/ 33 h 152"/>
                <a:gd name="T10" fmla="*/ 29 w 172"/>
                <a:gd name="T11" fmla="*/ 54 h 152"/>
                <a:gd name="T12" fmla="*/ 19 w 172"/>
                <a:gd name="T13" fmla="*/ 44 h 152"/>
                <a:gd name="T14" fmla="*/ 7 w 172"/>
                <a:gd name="T15" fmla="*/ 57 h 152"/>
                <a:gd name="T16" fmla="*/ 17 w 172"/>
                <a:gd name="T17" fmla="*/ 65 h 152"/>
                <a:gd name="T18" fmla="*/ 15 w 172"/>
                <a:gd name="T19" fmla="*/ 118 h 152"/>
                <a:gd name="T20" fmla="*/ 9 w 172"/>
                <a:gd name="T21" fmla="*/ 129 h 152"/>
                <a:gd name="T22" fmla="*/ 2 w 172"/>
                <a:gd name="T23" fmla="*/ 141 h 152"/>
                <a:gd name="T24" fmla="*/ 25 w 172"/>
                <a:gd name="T25" fmla="*/ 139 h 152"/>
                <a:gd name="T26" fmla="*/ 31 w 172"/>
                <a:gd name="T27" fmla="*/ 124 h 152"/>
                <a:gd name="T28" fmla="*/ 36 w 172"/>
                <a:gd name="T29" fmla="*/ 107 h 152"/>
                <a:gd name="T30" fmla="*/ 42 w 172"/>
                <a:gd name="T31" fmla="*/ 88 h 152"/>
                <a:gd name="T32" fmla="*/ 23 w 172"/>
                <a:gd name="T33" fmla="*/ 95 h 152"/>
                <a:gd name="T34" fmla="*/ 19 w 172"/>
                <a:gd name="T35" fmla="*/ 109 h 152"/>
                <a:gd name="T36" fmla="*/ 143 w 172"/>
                <a:gd name="T37" fmla="*/ 46 h 152"/>
                <a:gd name="T38" fmla="*/ 149 w 172"/>
                <a:gd name="T39" fmla="*/ 59 h 152"/>
                <a:gd name="T40" fmla="*/ 156 w 172"/>
                <a:gd name="T41" fmla="*/ 71 h 152"/>
                <a:gd name="T42" fmla="*/ 170 w 172"/>
                <a:gd name="T43" fmla="*/ 67 h 152"/>
                <a:gd name="T44" fmla="*/ 162 w 172"/>
                <a:gd name="T45" fmla="*/ 55 h 152"/>
                <a:gd name="T46" fmla="*/ 156 w 172"/>
                <a:gd name="T47" fmla="*/ 40 h 152"/>
                <a:gd name="T48" fmla="*/ 156 w 172"/>
                <a:gd name="T49" fmla="*/ 27 h 152"/>
                <a:gd name="T50" fmla="*/ 139 w 172"/>
                <a:gd name="T51" fmla="*/ 31 h 152"/>
                <a:gd name="T52" fmla="*/ 116 w 172"/>
                <a:gd name="T53" fmla="*/ 23 h 152"/>
                <a:gd name="T54" fmla="*/ 44 w 172"/>
                <a:gd name="T55" fmla="*/ 23 h 152"/>
                <a:gd name="T56" fmla="*/ 38 w 172"/>
                <a:gd name="T57" fmla="*/ 33 h 152"/>
                <a:gd name="T58" fmla="*/ 44 w 172"/>
                <a:gd name="T59" fmla="*/ 54 h 152"/>
                <a:gd name="T60" fmla="*/ 38 w 172"/>
                <a:gd name="T61" fmla="*/ 67 h 152"/>
                <a:gd name="T62" fmla="*/ 52 w 172"/>
                <a:gd name="T63" fmla="*/ 71 h 152"/>
                <a:gd name="T64" fmla="*/ 56 w 172"/>
                <a:gd name="T65" fmla="*/ 59 h 152"/>
                <a:gd name="T66" fmla="*/ 62 w 172"/>
                <a:gd name="T67" fmla="*/ 46 h 152"/>
                <a:gd name="T68" fmla="*/ 71 w 172"/>
                <a:gd name="T69" fmla="*/ 57 h 152"/>
                <a:gd name="T70" fmla="*/ 65 w 172"/>
                <a:gd name="T71" fmla="*/ 63 h 152"/>
                <a:gd name="T72" fmla="*/ 65 w 172"/>
                <a:gd name="T73" fmla="*/ 78 h 152"/>
                <a:gd name="T74" fmla="*/ 79 w 172"/>
                <a:gd name="T75" fmla="*/ 76 h 152"/>
                <a:gd name="T76" fmla="*/ 85 w 172"/>
                <a:gd name="T77" fmla="*/ 65 h 152"/>
                <a:gd name="T78" fmla="*/ 85 w 172"/>
                <a:gd name="T79" fmla="*/ 50 h 152"/>
                <a:gd name="T80" fmla="*/ 87 w 172"/>
                <a:gd name="T81" fmla="*/ 37 h 152"/>
                <a:gd name="T82" fmla="*/ 94 w 172"/>
                <a:gd name="T83" fmla="*/ 46 h 152"/>
                <a:gd name="T84" fmla="*/ 116 w 172"/>
                <a:gd name="T85" fmla="*/ 38 h 152"/>
                <a:gd name="T86" fmla="*/ 118 w 172"/>
                <a:gd name="T87" fmla="*/ 67 h 152"/>
                <a:gd name="T88" fmla="*/ 127 w 172"/>
                <a:gd name="T89" fmla="*/ 78 h 152"/>
                <a:gd name="T90" fmla="*/ 139 w 172"/>
                <a:gd name="T91" fmla="*/ 74 h 152"/>
                <a:gd name="T92" fmla="*/ 143 w 172"/>
                <a:gd name="T93" fmla="*/ 59 h 152"/>
                <a:gd name="T94" fmla="*/ 141 w 172"/>
                <a:gd name="T95" fmla="*/ 42 h 152"/>
                <a:gd name="T96" fmla="*/ 102 w 172"/>
                <a:gd name="T97" fmla="*/ 33 h 152"/>
                <a:gd name="T98" fmla="*/ 94 w 172"/>
                <a:gd name="T99" fmla="*/ 25 h 152"/>
                <a:gd name="T100" fmla="*/ 108 w 172"/>
                <a:gd name="T101" fmla="*/ 29 h 152"/>
                <a:gd name="T102" fmla="*/ 67 w 172"/>
                <a:gd name="T103" fmla="*/ 88 h 152"/>
                <a:gd name="T104" fmla="*/ 48 w 172"/>
                <a:gd name="T105" fmla="*/ 112 h 152"/>
                <a:gd name="T106" fmla="*/ 46 w 172"/>
                <a:gd name="T107" fmla="*/ 128 h 152"/>
                <a:gd name="T108" fmla="*/ 38 w 172"/>
                <a:gd name="T109" fmla="*/ 139 h 152"/>
                <a:gd name="T110" fmla="*/ 50 w 172"/>
                <a:gd name="T111" fmla="*/ 150 h 152"/>
                <a:gd name="T112" fmla="*/ 58 w 172"/>
                <a:gd name="T113" fmla="*/ 141 h 152"/>
                <a:gd name="T114" fmla="*/ 62 w 172"/>
                <a:gd name="T115" fmla="*/ 128 h 152"/>
                <a:gd name="T116" fmla="*/ 67 w 172"/>
                <a:gd name="T117" fmla="*/ 107 h 1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72" h="152">
                  <a:moveTo>
                    <a:pt x="29" y="33"/>
                  </a:moveTo>
                  <a:lnTo>
                    <a:pt x="42" y="21"/>
                  </a:lnTo>
                  <a:lnTo>
                    <a:pt x="40" y="19"/>
                  </a:lnTo>
                  <a:lnTo>
                    <a:pt x="40" y="18"/>
                  </a:lnTo>
                  <a:lnTo>
                    <a:pt x="38" y="18"/>
                  </a:lnTo>
                  <a:lnTo>
                    <a:pt x="36" y="16"/>
                  </a:lnTo>
                  <a:lnTo>
                    <a:pt x="36" y="14"/>
                  </a:lnTo>
                  <a:lnTo>
                    <a:pt x="33" y="14"/>
                  </a:lnTo>
                  <a:lnTo>
                    <a:pt x="31" y="12"/>
                  </a:lnTo>
                  <a:lnTo>
                    <a:pt x="29" y="10"/>
                  </a:lnTo>
                  <a:lnTo>
                    <a:pt x="27" y="10"/>
                  </a:lnTo>
                  <a:lnTo>
                    <a:pt x="27" y="8"/>
                  </a:lnTo>
                  <a:lnTo>
                    <a:pt x="25" y="8"/>
                  </a:lnTo>
                  <a:lnTo>
                    <a:pt x="25" y="6"/>
                  </a:lnTo>
                  <a:lnTo>
                    <a:pt x="23" y="6"/>
                  </a:lnTo>
                  <a:lnTo>
                    <a:pt x="23" y="4"/>
                  </a:lnTo>
                  <a:lnTo>
                    <a:pt x="21" y="4"/>
                  </a:lnTo>
                  <a:lnTo>
                    <a:pt x="19" y="2"/>
                  </a:lnTo>
                  <a:lnTo>
                    <a:pt x="17" y="0"/>
                  </a:lnTo>
                  <a:lnTo>
                    <a:pt x="4" y="14"/>
                  </a:lnTo>
                  <a:lnTo>
                    <a:pt x="7" y="14"/>
                  </a:lnTo>
                  <a:lnTo>
                    <a:pt x="7" y="16"/>
                  </a:lnTo>
                  <a:lnTo>
                    <a:pt x="9" y="16"/>
                  </a:lnTo>
                  <a:lnTo>
                    <a:pt x="9" y="18"/>
                  </a:lnTo>
                  <a:lnTo>
                    <a:pt x="11" y="18"/>
                  </a:lnTo>
                  <a:lnTo>
                    <a:pt x="13" y="19"/>
                  </a:lnTo>
                  <a:lnTo>
                    <a:pt x="15" y="19"/>
                  </a:lnTo>
                  <a:lnTo>
                    <a:pt x="15" y="21"/>
                  </a:lnTo>
                  <a:lnTo>
                    <a:pt x="17" y="21"/>
                  </a:lnTo>
                  <a:lnTo>
                    <a:pt x="17" y="23"/>
                  </a:lnTo>
                  <a:lnTo>
                    <a:pt x="19" y="23"/>
                  </a:lnTo>
                  <a:lnTo>
                    <a:pt x="19" y="25"/>
                  </a:lnTo>
                  <a:lnTo>
                    <a:pt x="21" y="25"/>
                  </a:lnTo>
                  <a:lnTo>
                    <a:pt x="21" y="27"/>
                  </a:lnTo>
                  <a:lnTo>
                    <a:pt x="23" y="27"/>
                  </a:lnTo>
                  <a:lnTo>
                    <a:pt x="23" y="29"/>
                  </a:lnTo>
                  <a:lnTo>
                    <a:pt x="25" y="29"/>
                  </a:lnTo>
                  <a:lnTo>
                    <a:pt x="25" y="31"/>
                  </a:lnTo>
                  <a:lnTo>
                    <a:pt x="27" y="31"/>
                  </a:lnTo>
                  <a:lnTo>
                    <a:pt x="27" y="33"/>
                  </a:lnTo>
                  <a:lnTo>
                    <a:pt x="29" y="33"/>
                  </a:lnTo>
                  <a:close/>
                  <a:moveTo>
                    <a:pt x="23" y="73"/>
                  </a:moveTo>
                  <a:lnTo>
                    <a:pt x="36" y="59"/>
                  </a:lnTo>
                  <a:lnTo>
                    <a:pt x="36" y="57"/>
                  </a:lnTo>
                  <a:lnTo>
                    <a:pt x="33" y="57"/>
                  </a:lnTo>
                  <a:lnTo>
                    <a:pt x="33" y="55"/>
                  </a:lnTo>
                  <a:lnTo>
                    <a:pt x="31" y="55"/>
                  </a:lnTo>
                  <a:lnTo>
                    <a:pt x="29" y="54"/>
                  </a:lnTo>
                  <a:lnTo>
                    <a:pt x="29" y="52"/>
                  </a:lnTo>
                  <a:lnTo>
                    <a:pt x="27" y="52"/>
                  </a:lnTo>
                  <a:lnTo>
                    <a:pt x="25" y="50"/>
                  </a:lnTo>
                  <a:lnTo>
                    <a:pt x="23" y="48"/>
                  </a:lnTo>
                  <a:lnTo>
                    <a:pt x="21" y="48"/>
                  </a:lnTo>
                  <a:lnTo>
                    <a:pt x="21" y="46"/>
                  </a:lnTo>
                  <a:lnTo>
                    <a:pt x="19" y="46"/>
                  </a:lnTo>
                  <a:lnTo>
                    <a:pt x="19" y="44"/>
                  </a:lnTo>
                  <a:lnTo>
                    <a:pt x="17" y="44"/>
                  </a:lnTo>
                  <a:lnTo>
                    <a:pt x="15" y="42"/>
                  </a:lnTo>
                  <a:lnTo>
                    <a:pt x="13" y="42"/>
                  </a:lnTo>
                  <a:lnTo>
                    <a:pt x="0" y="54"/>
                  </a:lnTo>
                  <a:lnTo>
                    <a:pt x="2" y="55"/>
                  </a:lnTo>
                  <a:lnTo>
                    <a:pt x="4" y="55"/>
                  </a:lnTo>
                  <a:lnTo>
                    <a:pt x="4" y="57"/>
                  </a:lnTo>
                  <a:lnTo>
                    <a:pt x="7" y="57"/>
                  </a:lnTo>
                  <a:lnTo>
                    <a:pt x="7" y="59"/>
                  </a:lnTo>
                  <a:lnTo>
                    <a:pt x="9" y="59"/>
                  </a:lnTo>
                  <a:lnTo>
                    <a:pt x="11" y="61"/>
                  </a:lnTo>
                  <a:lnTo>
                    <a:pt x="13" y="61"/>
                  </a:lnTo>
                  <a:lnTo>
                    <a:pt x="13" y="63"/>
                  </a:lnTo>
                  <a:lnTo>
                    <a:pt x="15" y="63"/>
                  </a:lnTo>
                  <a:lnTo>
                    <a:pt x="15" y="65"/>
                  </a:lnTo>
                  <a:lnTo>
                    <a:pt x="17" y="65"/>
                  </a:lnTo>
                  <a:lnTo>
                    <a:pt x="17" y="67"/>
                  </a:lnTo>
                  <a:lnTo>
                    <a:pt x="19" y="67"/>
                  </a:lnTo>
                  <a:lnTo>
                    <a:pt x="21" y="69"/>
                  </a:lnTo>
                  <a:lnTo>
                    <a:pt x="21" y="71"/>
                  </a:lnTo>
                  <a:lnTo>
                    <a:pt x="23" y="71"/>
                  </a:lnTo>
                  <a:lnTo>
                    <a:pt x="23" y="73"/>
                  </a:lnTo>
                  <a:close/>
                  <a:moveTo>
                    <a:pt x="15" y="116"/>
                  </a:moveTo>
                  <a:lnTo>
                    <a:pt x="15" y="118"/>
                  </a:lnTo>
                  <a:lnTo>
                    <a:pt x="15" y="120"/>
                  </a:lnTo>
                  <a:lnTo>
                    <a:pt x="13" y="120"/>
                  </a:lnTo>
                  <a:lnTo>
                    <a:pt x="13" y="122"/>
                  </a:lnTo>
                  <a:lnTo>
                    <a:pt x="13" y="124"/>
                  </a:lnTo>
                  <a:lnTo>
                    <a:pt x="11" y="126"/>
                  </a:lnTo>
                  <a:lnTo>
                    <a:pt x="11" y="128"/>
                  </a:lnTo>
                  <a:lnTo>
                    <a:pt x="9" y="128"/>
                  </a:lnTo>
                  <a:lnTo>
                    <a:pt x="9" y="129"/>
                  </a:lnTo>
                  <a:lnTo>
                    <a:pt x="9" y="131"/>
                  </a:lnTo>
                  <a:lnTo>
                    <a:pt x="7" y="131"/>
                  </a:lnTo>
                  <a:lnTo>
                    <a:pt x="7" y="133"/>
                  </a:lnTo>
                  <a:lnTo>
                    <a:pt x="7" y="135"/>
                  </a:lnTo>
                  <a:lnTo>
                    <a:pt x="4" y="135"/>
                  </a:lnTo>
                  <a:lnTo>
                    <a:pt x="4" y="137"/>
                  </a:lnTo>
                  <a:lnTo>
                    <a:pt x="2" y="139"/>
                  </a:lnTo>
                  <a:lnTo>
                    <a:pt x="2" y="141"/>
                  </a:lnTo>
                  <a:lnTo>
                    <a:pt x="0" y="143"/>
                  </a:lnTo>
                  <a:lnTo>
                    <a:pt x="17" y="150"/>
                  </a:lnTo>
                  <a:lnTo>
                    <a:pt x="19" y="148"/>
                  </a:lnTo>
                  <a:lnTo>
                    <a:pt x="19" y="147"/>
                  </a:lnTo>
                  <a:lnTo>
                    <a:pt x="21" y="145"/>
                  </a:lnTo>
                  <a:lnTo>
                    <a:pt x="23" y="143"/>
                  </a:lnTo>
                  <a:lnTo>
                    <a:pt x="23" y="141"/>
                  </a:lnTo>
                  <a:lnTo>
                    <a:pt x="25" y="139"/>
                  </a:lnTo>
                  <a:lnTo>
                    <a:pt x="25" y="137"/>
                  </a:lnTo>
                  <a:lnTo>
                    <a:pt x="25" y="135"/>
                  </a:lnTo>
                  <a:lnTo>
                    <a:pt x="27" y="133"/>
                  </a:lnTo>
                  <a:lnTo>
                    <a:pt x="27" y="131"/>
                  </a:lnTo>
                  <a:lnTo>
                    <a:pt x="29" y="129"/>
                  </a:lnTo>
                  <a:lnTo>
                    <a:pt x="29" y="128"/>
                  </a:lnTo>
                  <a:lnTo>
                    <a:pt x="29" y="126"/>
                  </a:lnTo>
                  <a:lnTo>
                    <a:pt x="31" y="124"/>
                  </a:lnTo>
                  <a:lnTo>
                    <a:pt x="31" y="122"/>
                  </a:lnTo>
                  <a:lnTo>
                    <a:pt x="33" y="120"/>
                  </a:lnTo>
                  <a:lnTo>
                    <a:pt x="33" y="118"/>
                  </a:lnTo>
                  <a:lnTo>
                    <a:pt x="33" y="116"/>
                  </a:lnTo>
                  <a:lnTo>
                    <a:pt x="36" y="114"/>
                  </a:lnTo>
                  <a:lnTo>
                    <a:pt x="36" y="112"/>
                  </a:lnTo>
                  <a:lnTo>
                    <a:pt x="36" y="111"/>
                  </a:lnTo>
                  <a:lnTo>
                    <a:pt x="36" y="107"/>
                  </a:lnTo>
                  <a:lnTo>
                    <a:pt x="38" y="105"/>
                  </a:lnTo>
                  <a:lnTo>
                    <a:pt x="38" y="103"/>
                  </a:lnTo>
                  <a:lnTo>
                    <a:pt x="38" y="101"/>
                  </a:lnTo>
                  <a:lnTo>
                    <a:pt x="40" y="99"/>
                  </a:lnTo>
                  <a:lnTo>
                    <a:pt x="40" y="95"/>
                  </a:lnTo>
                  <a:lnTo>
                    <a:pt x="40" y="93"/>
                  </a:lnTo>
                  <a:lnTo>
                    <a:pt x="40" y="92"/>
                  </a:lnTo>
                  <a:lnTo>
                    <a:pt x="42" y="88"/>
                  </a:lnTo>
                  <a:lnTo>
                    <a:pt x="42" y="86"/>
                  </a:lnTo>
                  <a:lnTo>
                    <a:pt x="23" y="84"/>
                  </a:lnTo>
                  <a:lnTo>
                    <a:pt x="23" y="86"/>
                  </a:lnTo>
                  <a:lnTo>
                    <a:pt x="23" y="88"/>
                  </a:lnTo>
                  <a:lnTo>
                    <a:pt x="23" y="90"/>
                  </a:lnTo>
                  <a:lnTo>
                    <a:pt x="23" y="92"/>
                  </a:lnTo>
                  <a:lnTo>
                    <a:pt x="23" y="93"/>
                  </a:lnTo>
                  <a:lnTo>
                    <a:pt x="23" y="95"/>
                  </a:lnTo>
                  <a:lnTo>
                    <a:pt x="21" y="97"/>
                  </a:lnTo>
                  <a:lnTo>
                    <a:pt x="21" y="99"/>
                  </a:lnTo>
                  <a:lnTo>
                    <a:pt x="21" y="101"/>
                  </a:lnTo>
                  <a:lnTo>
                    <a:pt x="21" y="103"/>
                  </a:lnTo>
                  <a:lnTo>
                    <a:pt x="21" y="105"/>
                  </a:lnTo>
                  <a:lnTo>
                    <a:pt x="19" y="105"/>
                  </a:lnTo>
                  <a:lnTo>
                    <a:pt x="19" y="107"/>
                  </a:lnTo>
                  <a:lnTo>
                    <a:pt x="19" y="109"/>
                  </a:lnTo>
                  <a:lnTo>
                    <a:pt x="19" y="111"/>
                  </a:lnTo>
                  <a:lnTo>
                    <a:pt x="17" y="111"/>
                  </a:lnTo>
                  <a:lnTo>
                    <a:pt x="17" y="112"/>
                  </a:lnTo>
                  <a:lnTo>
                    <a:pt x="17" y="114"/>
                  </a:lnTo>
                  <a:lnTo>
                    <a:pt x="15" y="116"/>
                  </a:lnTo>
                  <a:close/>
                  <a:moveTo>
                    <a:pt x="143" y="42"/>
                  </a:moveTo>
                  <a:lnTo>
                    <a:pt x="143" y="44"/>
                  </a:lnTo>
                  <a:lnTo>
                    <a:pt x="143" y="46"/>
                  </a:lnTo>
                  <a:lnTo>
                    <a:pt x="143" y="48"/>
                  </a:lnTo>
                  <a:lnTo>
                    <a:pt x="145" y="50"/>
                  </a:lnTo>
                  <a:lnTo>
                    <a:pt x="145" y="52"/>
                  </a:lnTo>
                  <a:lnTo>
                    <a:pt x="145" y="54"/>
                  </a:lnTo>
                  <a:lnTo>
                    <a:pt x="147" y="55"/>
                  </a:lnTo>
                  <a:lnTo>
                    <a:pt x="147" y="57"/>
                  </a:lnTo>
                  <a:lnTo>
                    <a:pt x="147" y="59"/>
                  </a:lnTo>
                  <a:lnTo>
                    <a:pt x="149" y="59"/>
                  </a:lnTo>
                  <a:lnTo>
                    <a:pt x="149" y="61"/>
                  </a:lnTo>
                  <a:lnTo>
                    <a:pt x="149" y="63"/>
                  </a:lnTo>
                  <a:lnTo>
                    <a:pt x="152" y="65"/>
                  </a:lnTo>
                  <a:lnTo>
                    <a:pt x="152" y="67"/>
                  </a:lnTo>
                  <a:lnTo>
                    <a:pt x="154" y="67"/>
                  </a:lnTo>
                  <a:lnTo>
                    <a:pt x="154" y="69"/>
                  </a:lnTo>
                  <a:lnTo>
                    <a:pt x="154" y="71"/>
                  </a:lnTo>
                  <a:lnTo>
                    <a:pt x="156" y="71"/>
                  </a:lnTo>
                  <a:lnTo>
                    <a:pt x="156" y="73"/>
                  </a:lnTo>
                  <a:lnTo>
                    <a:pt x="158" y="74"/>
                  </a:lnTo>
                  <a:lnTo>
                    <a:pt x="158" y="76"/>
                  </a:lnTo>
                  <a:lnTo>
                    <a:pt x="160" y="76"/>
                  </a:lnTo>
                  <a:lnTo>
                    <a:pt x="172" y="73"/>
                  </a:lnTo>
                  <a:lnTo>
                    <a:pt x="172" y="71"/>
                  </a:lnTo>
                  <a:lnTo>
                    <a:pt x="170" y="69"/>
                  </a:lnTo>
                  <a:lnTo>
                    <a:pt x="170" y="67"/>
                  </a:lnTo>
                  <a:lnTo>
                    <a:pt x="168" y="67"/>
                  </a:lnTo>
                  <a:lnTo>
                    <a:pt x="168" y="65"/>
                  </a:lnTo>
                  <a:lnTo>
                    <a:pt x="166" y="63"/>
                  </a:lnTo>
                  <a:lnTo>
                    <a:pt x="166" y="61"/>
                  </a:lnTo>
                  <a:lnTo>
                    <a:pt x="164" y="61"/>
                  </a:lnTo>
                  <a:lnTo>
                    <a:pt x="164" y="59"/>
                  </a:lnTo>
                  <a:lnTo>
                    <a:pt x="162" y="57"/>
                  </a:lnTo>
                  <a:lnTo>
                    <a:pt x="162" y="55"/>
                  </a:lnTo>
                  <a:lnTo>
                    <a:pt x="160" y="54"/>
                  </a:lnTo>
                  <a:lnTo>
                    <a:pt x="160" y="52"/>
                  </a:lnTo>
                  <a:lnTo>
                    <a:pt x="160" y="50"/>
                  </a:lnTo>
                  <a:lnTo>
                    <a:pt x="158" y="48"/>
                  </a:lnTo>
                  <a:lnTo>
                    <a:pt x="158" y="46"/>
                  </a:lnTo>
                  <a:lnTo>
                    <a:pt x="158" y="44"/>
                  </a:lnTo>
                  <a:lnTo>
                    <a:pt x="156" y="42"/>
                  </a:lnTo>
                  <a:lnTo>
                    <a:pt x="156" y="40"/>
                  </a:lnTo>
                  <a:lnTo>
                    <a:pt x="158" y="40"/>
                  </a:lnTo>
                  <a:lnTo>
                    <a:pt x="160" y="40"/>
                  </a:lnTo>
                  <a:lnTo>
                    <a:pt x="162" y="38"/>
                  </a:lnTo>
                  <a:lnTo>
                    <a:pt x="164" y="38"/>
                  </a:lnTo>
                  <a:lnTo>
                    <a:pt x="166" y="38"/>
                  </a:lnTo>
                  <a:lnTo>
                    <a:pt x="158" y="25"/>
                  </a:lnTo>
                  <a:lnTo>
                    <a:pt x="158" y="27"/>
                  </a:lnTo>
                  <a:lnTo>
                    <a:pt x="156" y="27"/>
                  </a:lnTo>
                  <a:lnTo>
                    <a:pt x="154" y="27"/>
                  </a:lnTo>
                  <a:lnTo>
                    <a:pt x="152" y="27"/>
                  </a:lnTo>
                  <a:lnTo>
                    <a:pt x="149" y="29"/>
                  </a:lnTo>
                  <a:lnTo>
                    <a:pt x="147" y="29"/>
                  </a:lnTo>
                  <a:lnTo>
                    <a:pt x="145" y="29"/>
                  </a:lnTo>
                  <a:lnTo>
                    <a:pt x="143" y="29"/>
                  </a:lnTo>
                  <a:lnTo>
                    <a:pt x="141" y="29"/>
                  </a:lnTo>
                  <a:lnTo>
                    <a:pt x="139" y="31"/>
                  </a:lnTo>
                  <a:lnTo>
                    <a:pt x="137" y="31"/>
                  </a:lnTo>
                  <a:lnTo>
                    <a:pt x="135" y="31"/>
                  </a:lnTo>
                  <a:lnTo>
                    <a:pt x="133" y="31"/>
                  </a:lnTo>
                  <a:lnTo>
                    <a:pt x="131" y="31"/>
                  </a:lnTo>
                  <a:lnTo>
                    <a:pt x="129" y="31"/>
                  </a:lnTo>
                  <a:lnTo>
                    <a:pt x="127" y="31"/>
                  </a:lnTo>
                  <a:lnTo>
                    <a:pt x="125" y="31"/>
                  </a:lnTo>
                  <a:lnTo>
                    <a:pt x="116" y="23"/>
                  </a:lnTo>
                  <a:lnTo>
                    <a:pt x="166" y="23"/>
                  </a:lnTo>
                  <a:lnTo>
                    <a:pt x="166" y="8"/>
                  </a:lnTo>
                  <a:lnTo>
                    <a:pt x="112" y="8"/>
                  </a:lnTo>
                  <a:lnTo>
                    <a:pt x="112" y="2"/>
                  </a:lnTo>
                  <a:lnTo>
                    <a:pt x="94" y="2"/>
                  </a:lnTo>
                  <a:lnTo>
                    <a:pt x="94" y="8"/>
                  </a:lnTo>
                  <a:lnTo>
                    <a:pt x="44" y="8"/>
                  </a:lnTo>
                  <a:lnTo>
                    <a:pt x="44" y="23"/>
                  </a:lnTo>
                  <a:lnTo>
                    <a:pt x="89" y="23"/>
                  </a:lnTo>
                  <a:lnTo>
                    <a:pt x="79" y="29"/>
                  </a:lnTo>
                  <a:lnTo>
                    <a:pt x="79" y="31"/>
                  </a:lnTo>
                  <a:lnTo>
                    <a:pt x="81" y="31"/>
                  </a:lnTo>
                  <a:lnTo>
                    <a:pt x="81" y="33"/>
                  </a:lnTo>
                  <a:lnTo>
                    <a:pt x="83" y="33"/>
                  </a:lnTo>
                  <a:lnTo>
                    <a:pt x="81" y="33"/>
                  </a:lnTo>
                  <a:lnTo>
                    <a:pt x="38" y="33"/>
                  </a:lnTo>
                  <a:lnTo>
                    <a:pt x="38" y="46"/>
                  </a:lnTo>
                  <a:lnTo>
                    <a:pt x="48" y="46"/>
                  </a:lnTo>
                  <a:lnTo>
                    <a:pt x="48" y="48"/>
                  </a:lnTo>
                  <a:lnTo>
                    <a:pt x="46" y="48"/>
                  </a:lnTo>
                  <a:lnTo>
                    <a:pt x="46" y="50"/>
                  </a:lnTo>
                  <a:lnTo>
                    <a:pt x="46" y="52"/>
                  </a:lnTo>
                  <a:lnTo>
                    <a:pt x="44" y="52"/>
                  </a:lnTo>
                  <a:lnTo>
                    <a:pt x="44" y="54"/>
                  </a:lnTo>
                  <a:lnTo>
                    <a:pt x="44" y="55"/>
                  </a:lnTo>
                  <a:lnTo>
                    <a:pt x="44" y="57"/>
                  </a:lnTo>
                  <a:lnTo>
                    <a:pt x="42" y="57"/>
                  </a:lnTo>
                  <a:lnTo>
                    <a:pt x="42" y="59"/>
                  </a:lnTo>
                  <a:lnTo>
                    <a:pt x="40" y="61"/>
                  </a:lnTo>
                  <a:lnTo>
                    <a:pt x="40" y="63"/>
                  </a:lnTo>
                  <a:lnTo>
                    <a:pt x="38" y="65"/>
                  </a:lnTo>
                  <a:lnTo>
                    <a:pt x="38" y="67"/>
                  </a:lnTo>
                  <a:lnTo>
                    <a:pt x="36" y="67"/>
                  </a:lnTo>
                  <a:lnTo>
                    <a:pt x="36" y="69"/>
                  </a:lnTo>
                  <a:lnTo>
                    <a:pt x="33" y="71"/>
                  </a:lnTo>
                  <a:lnTo>
                    <a:pt x="48" y="76"/>
                  </a:lnTo>
                  <a:lnTo>
                    <a:pt x="48" y="74"/>
                  </a:lnTo>
                  <a:lnTo>
                    <a:pt x="50" y="73"/>
                  </a:lnTo>
                  <a:lnTo>
                    <a:pt x="50" y="71"/>
                  </a:lnTo>
                  <a:lnTo>
                    <a:pt x="52" y="71"/>
                  </a:lnTo>
                  <a:lnTo>
                    <a:pt x="52" y="69"/>
                  </a:lnTo>
                  <a:lnTo>
                    <a:pt x="52" y="67"/>
                  </a:lnTo>
                  <a:lnTo>
                    <a:pt x="54" y="67"/>
                  </a:lnTo>
                  <a:lnTo>
                    <a:pt x="54" y="65"/>
                  </a:lnTo>
                  <a:lnTo>
                    <a:pt x="54" y="63"/>
                  </a:lnTo>
                  <a:lnTo>
                    <a:pt x="56" y="63"/>
                  </a:lnTo>
                  <a:lnTo>
                    <a:pt x="56" y="61"/>
                  </a:lnTo>
                  <a:lnTo>
                    <a:pt x="56" y="59"/>
                  </a:lnTo>
                  <a:lnTo>
                    <a:pt x="58" y="59"/>
                  </a:lnTo>
                  <a:lnTo>
                    <a:pt x="58" y="57"/>
                  </a:lnTo>
                  <a:lnTo>
                    <a:pt x="58" y="55"/>
                  </a:lnTo>
                  <a:lnTo>
                    <a:pt x="60" y="54"/>
                  </a:lnTo>
                  <a:lnTo>
                    <a:pt x="60" y="52"/>
                  </a:lnTo>
                  <a:lnTo>
                    <a:pt x="60" y="50"/>
                  </a:lnTo>
                  <a:lnTo>
                    <a:pt x="62" y="48"/>
                  </a:lnTo>
                  <a:lnTo>
                    <a:pt x="62" y="46"/>
                  </a:lnTo>
                  <a:lnTo>
                    <a:pt x="69" y="46"/>
                  </a:lnTo>
                  <a:lnTo>
                    <a:pt x="71" y="46"/>
                  </a:lnTo>
                  <a:lnTo>
                    <a:pt x="71" y="48"/>
                  </a:lnTo>
                  <a:lnTo>
                    <a:pt x="71" y="50"/>
                  </a:lnTo>
                  <a:lnTo>
                    <a:pt x="71" y="52"/>
                  </a:lnTo>
                  <a:lnTo>
                    <a:pt x="71" y="54"/>
                  </a:lnTo>
                  <a:lnTo>
                    <a:pt x="71" y="55"/>
                  </a:lnTo>
                  <a:lnTo>
                    <a:pt x="71" y="57"/>
                  </a:lnTo>
                  <a:lnTo>
                    <a:pt x="71" y="59"/>
                  </a:lnTo>
                  <a:lnTo>
                    <a:pt x="71" y="61"/>
                  </a:lnTo>
                  <a:lnTo>
                    <a:pt x="71" y="63"/>
                  </a:lnTo>
                  <a:lnTo>
                    <a:pt x="69" y="63"/>
                  </a:lnTo>
                  <a:lnTo>
                    <a:pt x="69" y="65"/>
                  </a:lnTo>
                  <a:lnTo>
                    <a:pt x="67" y="65"/>
                  </a:lnTo>
                  <a:lnTo>
                    <a:pt x="65" y="65"/>
                  </a:lnTo>
                  <a:lnTo>
                    <a:pt x="65" y="63"/>
                  </a:lnTo>
                  <a:lnTo>
                    <a:pt x="62" y="63"/>
                  </a:lnTo>
                  <a:lnTo>
                    <a:pt x="60" y="63"/>
                  </a:lnTo>
                  <a:lnTo>
                    <a:pt x="58" y="63"/>
                  </a:lnTo>
                  <a:lnTo>
                    <a:pt x="56" y="61"/>
                  </a:lnTo>
                  <a:lnTo>
                    <a:pt x="58" y="78"/>
                  </a:lnTo>
                  <a:lnTo>
                    <a:pt x="60" y="78"/>
                  </a:lnTo>
                  <a:lnTo>
                    <a:pt x="62" y="78"/>
                  </a:lnTo>
                  <a:lnTo>
                    <a:pt x="65" y="78"/>
                  </a:lnTo>
                  <a:lnTo>
                    <a:pt x="67" y="78"/>
                  </a:lnTo>
                  <a:lnTo>
                    <a:pt x="69" y="78"/>
                  </a:lnTo>
                  <a:lnTo>
                    <a:pt x="71" y="78"/>
                  </a:lnTo>
                  <a:lnTo>
                    <a:pt x="73" y="78"/>
                  </a:lnTo>
                  <a:lnTo>
                    <a:pt x="75" y="78"/>
                  </a:lnTo>
                  <a:lnTo>
                    <a:pt x="77" y="78"/>
                  </a:lnTo>
                  <a:lnTo>
                    <a:pt x="77" y="76"/>
                  </a:lnTo>
                  <a:lnTo>
                    <a:pt x="79" y="76"/>
                  </a:lnTo>
                  <a:lnTo>
                    <a:pt x="81" y="76"/>
                  </a:lnTo>
                  <a:lnTo>
                    <a:pt x="81" y="74"/>
                  </a:lnTo>
                  <a:lnTo>
                    <a:pt x="83" y="73"/>
                  </a:lnTo>
                  <a:lnTo>
                    <a:pt x="83" y="71"/>
                  </a:lnTo>
                  <a:lnTo>
                    <a:pt x="83" y="69"/>
                  </a:lnTo>
                  <a:lnTo>
                    <a:pt x="85" y="69"/>
                  </a:lnTo>
                  <a:lnTo>
                    <a:pt x="85" y="67"/>
                  </a:lnTo>
                  <a:lnTo>
                    <a:pt x="85" y="65"/>
                  </a:lnTo>
                  <a:lnTo>
                    <a:pt x="85" y="63"/>
                  </a:lnTo>
                  <a:lnTo>
                    <a:pt x="85" y="61"/>
                  </a:lnTo>
                  <a:lnTo>
                    <a:pt x="85" y="59"/>
                  </a:lnTo>
                  <a:lnTo>
                    <a:pt x="85" y="57"/>
                  </a:lnTo>
                  <a:lnTo>
                    <a:pt x="85" y="55"/>
                  </a:lnTo>
                  <a:lnTo>
                    <a:pt x="85" y="54"/>
                  </a:lnTo>
                  <a:lnTo>
                    <a:pt x="85" y="52"/>
                  </a:lnTo>
                  <a:lnTo>
                    <a:pt x="85" y="50"/>
                  </a:lnTo>
                  <a:lnTo>
                    <a:pt x="85" y="48"/>
                  </a:lnTo>
                  <a:lnTo>
                    <a:pt x="85" y="46"/>
                  </a:lnTo>
                  <a:lnTo>
                    <a:pt x="85" y="44"/>
                  </a:lnTo>
                  <a:lnTo>
                    <a:pt x="85" y="42"/>
                  </a:lnTo>
                  <a:lnTo>
                    <a:pt x="85" y="40"/>
                  </a:lnTo>
                  <a:lnTo>
                    <a:pt x="85" y="38"/>
                  </a:lnTo>
                  <a:lnTo>
                    <a:pt x="85" y="37"/>
                  </a:lnTo>
                  <a:lnTo>
                    <a:pt x="87" y="37"/>
                  </a:lnTo>
                  <a:lnTo>
                    <a:pt x="87" y="38"/>
                  </a:lnTo>
                  <a:lnTo>
                    <a:pt x="89" y="38"/>
                  </a:lnTo>
                  <a:lnTo>
                    <a:pt x="89" y="40"/>
                  </a:lnTo>
                  <a:lnTo>
                    <a:pt x="89" y="42"/>
                  </a:lnTo>
                  <a:lnTo>
                    <a:pt x="91" y="42"/>
                  </a:lnTo>
                  <a:lnTo>
                    <a:pt x="91" y="44"/>
                  </a:lnTo>
                  <a:lnTo>
                    <a:pt x="94" y="44"/>
                  </a:lnTo>
                  <a:lnTo>
                    <a:pt x="94" y="46"/>
                  </a:lnTo>
                  <a:lnTo>
                    <a:pt x="94" y="80"/>
                  </a:lnTo>
                  <a:lnTo>
                    <a:pt x="110" y="80"/>
                  </a:lnTo>
                  <a:lnTo>
                    <a:pt x="110" y="46"/>
                  </a:lnTo>
                  <a:lnTo>
                    <a:pt x="110" y="44"/>
                  </a:lnTo>
                  <a:lnTo>
                    <a:pt x="112" y="44"/>
                  </a:lnTo>
                  <a:lnTo>
                    <a:pt x="112" y="42"/>
                  </a:lnTo>
                  <a:lnTo>
                    <a:pt x="114" y="40"/>
                  </a:lnTo>
                  <a:lnTo>
                    <a:pt x="116" y="38"/>
                  </a:lnTo>
                  <a:lnTo>
                    <a:pt x="118" y="38"/>
                  </a:lnTo>
                  <a:lnTo>
                    <a:pt x="118" y="37"/>
                  </a:lnTo>
                  <a:lnTo>
                    <a:pt x="120" y="35"/>
                  </a:lnTo>
                  <a:lnTo>
                    <a:pt x="123" y="33"/>
                  </a:lnTo>
                  <a:lnTo>
                    <a:pt x="123" y="35"/>
                  </a:lnTo>
                  <a:lnTo>
                    <a:pt x="123" y="67"/>
                  </a:lnTo>
                  <a:lnTo>
                    <a:pt x="120" y="67"/>
                  </a:lnTo>
                  <a:lnTo>
                    <a:pt x="118" y="67"/>
                  </a:lnTo>
                  <a:lnTo>
                    <a:pt x="116" y="67"/>
                  </a:lnTo>
                  <a:lnTo>
                    <a:pt x="116" y="69"/>
                  </a:lnTo>
                  <a:lnTo>
                    <a:pt x="114" y="69"/>
                  </a:lnTo>
                  <a:lnTo>
                    <a:pt x="118" y="80"/>
                  </a:lnTo>
                  <a:lnTo>
                    <a:pt x="120" y="80"/>
                  </a:lnTo>
                  <a:lnTo>
                    <a:pt x="123" y="80"/>
                  </a:lnTo>
                  <a:lnTo>
                    <a:pt x="125" y="80"/>
                  </a:lnTo>
                  <a:lnTo>
                    <a:pt x="127" y="78"/>
                  </a:lnTo>
                  <a:lnTo>
                    <a:pt x="129" y="78"/>
                  </a:lnTo>
                  <a:lnTo>
                    <a:pt x="131" y="78"/>
                  </a:lnTo>
                  <a:lnTo>
                    <a:pt x="133" y="78"/>
                  </a:lnTo>
                  <a:lnTo>
                    <a:pt x="133" y="76"/>
                  </a:lnTo>
                  <a:lnTo>
                    <a:pt x="135" y="76"/>
                  </a:lnTo>
                  <a:lnTo>
                    <a:pt x="137" y="76"/>
                  </a:lnTo>
                  <a:lnTo>
                    <a:pt x="139" y="76"/>
                  </a:lnTo>
                  <a:lnTo>
                    <a:pt x="139" y="74"/>
                  </a:lnTo>
                  <a:lnTo>
                    <a:pt x="141" y="74"/>
                  </a:lnTo>
                  <a:lnTo>
                    <a:pt x="143" y="74"/>
                  </a:lnTo>
                  <a:lnTo>
                    <a:pt x="145" y="73"/>
                  </a:lnTo>
                  <a:lnTo>
                    <a:pt x="147" y="73"/>
                  </a:lnTo>
                  <a:lnTo>
                    <a:pt x="149" y="73"/>
                  </a:lnTo>
                  <a:lnTo>
                    <a:pt x="149" y="71"/>
                  </a:lnTo>
                  <a:lnTo>
                    <a:pt x="145" y="59"/>
                  </a:lnTo>
                  <a:lnTo>
                    <a:pt x="143" y="59"/>
                  </a:lnTo>
                  <a:lnTo>
                    <a:pt x="141" y="61"/>
                  </a:lnTo>
                  <a:lnTo>
                    <a:pt x="139" y="61"/>
                  </a:lnTo>
                  <a:lnTo>
                    <a:pt x="137" y="61"/>
                  </a:lnTo>
                  <a:lnTo>
                    <a:pt x="137" y="63"/>
                  </a:lnTo>
                  <a:lnTo>
                    <a:pt x="137" y="44"/>
                  </a:lnTo>
                  <a:lnTo>
                    <a:pt x="137" y="42"/>
                  </a:lnTo>
                  <a:lnTo>
                    <a:pt x="139" y="42"/>
                  </a:lnTo>
                  <a:lnTo>
                    <a:pt x="141" y="42"/>
                  </a:lnTo>
                  <a:lnTo>
                    <a:pt x="143" y="42"/>
                  </a:lnTo>
                  <a:close/>
                  <a:moveTo>
                    <a:pt x="106" y="29"/>
                  </a:moveTo>
                  <a:lnTo>
                    <a:pt x="106" y="31"/>
                  </a:lnTo>
                  <a:lnTo>
                    <a:pt x="104" y="31"/>
                  </a:lnTo>
                  <a:lnTo>
                    <a:pt x="104" y="33"/>
                  </a:lnTo>
                  <a:lnTo>
                    <a:pt x="102" y="33"/>
                  </a:lnTo>
                  <a:lnTo>
                    <a:pt x="102" y="35"/>
                  </a:lnTo>
                  <a:lnTo>
                    <a:pt x="102" y="33"/>
                  </a:lnTo>
                  <a:lnTo>
                    <a:pt x="100" y="33"/>
                  </a:lnTo>
                  <a:lnTo>
                    <a:pt x="100" y="31"/>
                  </a:lnTo>
                  <a:lnTo>
                    <a:pt x="100" y="29"/>
                  </a:lnTo>
                  <a:lnTo>
                    <a:pt x="98" y="29"/>
                  </a:lnTo>
                  <a:lnTo>
                    <a:pt x="98" y="27"/>
                  </a:lnTo>
                  <a:lnTo>
                    <a:pt x="96" y="27"/>
                  </a:lnTo>
                  <a:lnTo>
                    <a:pt x="96" y="25"/>
                  </a:lnTo>
                  <a:lnTo>
                    <a:pt x="94" y="25"/>
                  </a:lnTo>
                  <a:lnTo>
                    <a:pt x="94" y="23"/>
                  </a:lnTo>
                  <a:lnTo>
                    <a:pt x="91" y="23"/>
                  </a:lnTo>
                  <a:lnTo>
                    <a:pt x="112" y="23"/>
                  </a:lnTo>
                  <a:lnTo>
                    <a:pt x="110" y="23"/>
                  </a:lnTo>
                  <a:lnTo>
                    <a:pt x="110" y="25"/>
                  </a:lnTo>
                  <a:lnTo>
                    <a:pt x="110" y="27"/>
                  </a:lnTo>
                  <a:lnTo>
                    <a:pt x="108" y="27"/>
                  </a:lnTo>
                  <a:lnTo>
                    <a:pt x="108" y="29"/>
                  </a:lnTo>
                  <a:lnTo>
                    <a:pt x="106" y="29"/>
                  </a:lnTo>
                  <a:close/>
                  <a:moveTo>
                    <a:pt x="139" y="126"/>
                  </a:moveTo>
                  <a:lnTo>
                    <a:pt x="139" y="150"/>
                  </a:lnTo>
                  <a:lnTo>
                    <a:pt x="156" y="150"/>
                  </a:lnTo>
                  <a:lnTo>
                    <a:pt x="156" y="78"/>
                  </a:lnTo>
                  <a:lnTo>
                    <a:pt x="139" y="78"/>
                  </a:lnTo>
                  <a:lnTo>
                    <a:pt x="139" y="88"/>
                  </a:lnTo>
                  <a:lnTo>
                    <a:pt x="67" y="88"/>
                  </a:lnTo>
                  <a:lnTo>
                    <a:pt x="67" y="82"/>
                  </a:lnTo>
                  <a:lnTo>
                    <a:pt x="50" y="82"/>
                  </a:lnTo>
                  <a:lnTo>
                    <a:pt x="50" y="103"/>
                  </a:lnTo>
                  <a:lnTo>
                    <a:pt x="50" y="105"/>
                  </a:lnTo>
                  <a:lnTo>
                    <a:pt x="50" y="107"/>
                  </a:lnTo>
                  <a:lnTo>
                    <a:pt x="50" y="109"/>
                  </a:lnTo>
                  <a:lnTo>
                    <a:pt x="50" y="111"/>
                  </a:lnTo>
                  <a:lnTo>
                    <a:pt x="48" y="112"/>
                  </a:lnTo>
                  <a:lnTo>
                    <a:pt x="48" y="114"/>
                  </a:lnTo>
                  <a:lnTo>
                    <a:pt x="48" y="116"/>
                  </a:lnTo>
                  <a:lnTo>
                    <a:pt x="48" y="118"/>
                  </a:lnTo>
                  <a:lnTo>
                    <a:pt x="48" y="120"/>
                  </a:lnTo>
                  <a:lnTo>
                    <a:pt x="48" y="122"/>
                  </a:lnTo>
                  <a:lnTo>
                    <a:pt x="46" y="124"/>
                  </a:lnTo>
                  <a:lnTo>
                    <a:pt x="46" y="126"/>
                  </a:lnTo>
                  <a:lnTo>
                    <a:pt x="46" y="128"/>
                  </a:lnTo>
                  <a:lnTo>
                    <a:pt x="44" y="128"/>
                  </a:lnTo>
                  <a:lnTo>
                    <a:pt x="44" y="129"/>
                  </a:lnTo>
                  <a:lnTo>
                    <a:pt x="44" y="131"/>
                  </a:lnTo>
                  <a:lnTo>
                    <a:pt x="42" y="133"/>
                  </a:lnTo>
                  <a:lnTo>
                    <a:pt x="40" y="135"/>
                  </a:lnTo>
                  <a:lnTo>
                    <a:pt x="40" y="137"/>
                  </a:lnTo>
                  <a:lnTo>
                    <a:pt x="38" y="137"/>
                  </a:lnTo>
                  <a:lnTo>
                    <a:pt x="38" y="139"/>
                  </a:lnTo>
                  <a:lnTo>
                    <a:pt x="36" y="139"/>
                  </a:lnTo>
                  <a:lnTo>
                    <a:pt x="36" y="141"/>
                  </a:lnTo>
                  <a:lnTo>
                    <a:pt x="33" y="141"/>
                  </a:lnTo>
                  <a:lnTo>
                    <a:pt x="31" y="143"/>
                  </a:lnTo>
                  <a:lnTo>
                    <a:pt x="46" y="152"/>
                  </a:lnTo>
                  <a:lnTo>
                    <a:pt x="48" y="152"/>
                  </a:lnTo>
                  <a:lnTo>
                    <a:pt x="48" y="150"/>
                  </a:lnTo>
                  <a:lnTo>
                    <a:pt x="50" y="150"/>
                  </a:lnTo>
                  <a:lnTo>
                    <a:pt x="50" y="148"/>
                  </a:lnTo>
                  <a:lnTo>
                    <a:pt x="52" y="148"/>
                  </a:lnTo>
                  <a:lnTo>
                    <a:pt x="52" y="147"/>
                  </a:lnTo>
                  <a:lnTo>
                    <a:pt x="54" y="147"/>
                  </a:lnTo>
                  <a:lnTo>
                    <a:pt x="54" y="145"/>
                  </a:lnTo>
                  <a:lnTo>
                    <a:pt x="56" y="143"/>
                  </a:lnTo>
                  <a:lnTo>
                    <a:pt x="56" y="141"/>
                  </a:lnTo>
                  <a:lnTo>
                    <a:pt x="58" y="141"/>
                  </a:lnTo>
                  <a:lnTo>
                    <a:pt x="58" y="139"/>
                  </a:lnTo>
                  <a:lnTo>
                    <a:pt x="58" y="137"/>
                  </a:lnTo>
                  <a:lnTo>
                    <a:pt x="60" y="137"/>
                  </a:lnTo>
                  <a:lnTo>
                    <a:pt x="60" y="135"/>
                  </a:lnTo>
                  <a:lnTo>
                    <a:pt x="60" y="133"/>
                  </a:lnTo>
                  <a:lnTo>
                    <a:pt x="62" y="131"/>
                  </a:lnTo>
                  <a:lnTo>
                    <a:pt x="62" y="129"/>
                  </a:lnTo>
                  <a:lnTo>
                    <a:pt x="62" y="128"/>
                  </a:lnTo>
                  <a:lnTo>
                    <a:pt x="65" y="128"/>
                  </a:lnTo>
                  <a:lnTo>
                    <a:pt x="65" y="126"/>
                  </a:lnTo>
                  <a:lnTo>
                    <a:pt x="139" y="126"/>
                  </a:lnTo>
                  <a:close/>
                  <a:moveTo>
                    <a:pt x="139" y="112"/>
                  </a:moveTo>
                  <a:lnTo>
                    <a:pt x="67" y="112"/>
                  </a:lnTo>
                  <a:lnTo>
                    <a:pt x="67" y="111"/>
                  </a:lnTo>
                  <a:lnTo>
                    <a:pt x="67" y="109"/>
                  </a:lnTo>
                  <a:lnTo>
                    <a:pt x="67" y="107"/>
                  </a:lnTo>
                  <a:lnTo>
                    <a:pt x="67" y="105"/>
                  </a:lnTo>
                  <a:lnTo>
                    <a:pt x="67" y="103"/>
                  </a:lnTo>
                  <a:lnTo>
                    <a:pt x="67" y="101"/>
                  </a:lnTo>
                  <a:lnTo>
                    <a:pt x="139" y="101"/>
                  </a:lnTo>
                  <a:lnTo>
                    <a:pt x="139"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zh-TW" altLang="en-US" sz="1600">
                <a:solidFill>
                  <a:prstClr val="black"/>
                </a:solidFill>
                <a:latin typeface="Times New Roman" panose="02020603050405020304" pitchFamily="18" charset="0"/>
                <a:ea typeface="華康隸書體" charset="-120"/>
              </a:endParaRPr>
            </a:p>
          </p:txBody>
        </p:sp>
        <p:sp>
          <p:nvSpPr>
            <p:cNvPr id="14" name="Freeform 22"/>
            <p:cNvSpPr>
              <a:spLocks noEditPoints="1"/>
            </p:cNvSpPr>
            <p:nvPr/>
          </p:nvSpPr>
          <p:spPr bwMode="auto">
            <a:xfrm>
              <a:off x="661" y="212"/>
              <a:ext cx="163" cy="148"/>
            </a:xfrm>
            <a:custGeom>
              <a:avLst/>
              <a:gdLst>
                <a:gd name="T0" fmla="*/ 87 w 163"/>
                <a:gd name="T1" fmla="*/ 27 h 148"/>
                <a:gd name="T2" fmla="*/ 37 w 163"/>
                <a:gd name="T3" fmla="*/ 0 h 148"/>
                <a:gd name="T4" fmla="*/ 12 w 163"/>
                <a:gd name="T5" fmla="*/ 35 h 148"/>
                <a:gd name="T6" fmla="*/ 14 w 163"/>
                <a:gd name="T7" fmla="*/ 40 h 148"/>
                <a:gd name="T8" fmla="*/ 16 w 163"/>
                <a:gd name="T9" fmla="*/ 48 h 148"/>
                <a:gd name="T10" fmla="*/ 18 w 163"/>
                <a:gd name="T11" fmla="*/ 55 h 148"/>
                <a:gd name="T12" fmla="*/ 35 w 163"/>
                <a:gd name="T13" fmla="*/ 54 h 148"/>
                <a:gd name="T14" fmla="*/ 33 w 163"/>
                <a:gd name="T15" fmla="*/ 46 h 148"/>
                <a:gd name="T16" fmla="*/ 31 w 163"/>
                <a:gd name="T17" fmla="*/ 40 h 148"/>
                <a:gd name="T18" fmla="*/ 29 w 163"/>
                <a:gd name="T19" fmla="*/ 35 h 148"/>
                <a:gd name="T20" fmla="*/ 27 w 163"/>
                <a:gd name="T21" fmla="*/ 29 h 148"/>
                <a:gd name="T22" fmla="*/ 0 w 163"/>
                <a:gd name="T23" fmla="*/ 76 h 148"/>
                <a:gd name="T24" fmla="*/ 70 w 163"/>
                <a:gd name="T25" fmla="*/ 59 h 148"/>
                <a:gd name="T26" fmla="*/ 72 w 163"/>
                <a:gd name="T27" fmla="*/ 52 h 148"/>
                <a:gd name="T28" fmla="*/ 74 w 163"/>
                <a:gd name="T29" fmla="*/ 44 h 148"/>
                <a:gd name="T30" fmla="*/ 76 w 163"/>
                <a:gd name="T31" fmla="*/ 38 h 148"/>
                <a:gd name="T32" fmla="*/ 78 w 163"/>
                <a:gd name="T33" fmla="*/ 33 h 148"/>
                <a:gd name="T34" fmla="*/ 62 w 163"/>
                <a:gd name="T35" fmla="*/ 31 h 148"/>
                <a:gd name="T36" fmla="*/ 60 w 163"/>
                <a:gd name="T37" fmla="*/ 37 h 148"/>
                <a:gd name="T38" fmla="*/ 58 w 163"/>
                <a:gd name="T39" fmla="*/ 44 h 148"/>
                <a:gd name="T40" fmla="*/ 56 w 163"/>
                <a:gd name="T41" fmla="*/ 52 h 148"/>
                <a:gd name="T42" fmla="*/ 53 w 163"/>
                <a:gd name="T43" fmla="*/ 59 h 148"/>
                <a:gd name="T44" fmla="*/ 68 w 163"/>
                <a:gd name="T45" fmla="*/ 141 h 148"/>
                <a:gd name="T46" fmla="*/ 87 w 163"/>
                <a:gd name="T47" fmla="*/ 88 h 148"/>
                <a:gd name="T48" fmla="*/ 82 w 163"/>
                <a:gd name="T49" fmla="*/ 84 h 148"/>
                <a:gd name="T50" fmla="*/ 6 w 163"/>
                <a:gd name="T51" fmla="*/ 84 h 148"/>
                <a:gd name="T52" fmla="*/ 4 w 163"/>
                <a:gd name="T53" fmla="*/ 90 h 148"/>
                <a:gd name="T54" fmla="*/ 22 w 163"/>
                <a:gd name="T55" fmla="*/ 126 h 148"/>
                <a:gd name="T56" fmla="*/ 66 w 163"/>
                <a:gd name="T57" fmla="*/ 99 h 148"/>
                <a:gd name="T58" fmla="*/ 22 w 163"/>
                <a:gd name="T59" fmla="*/ 126 h 148"/>
                <a:gd name="T60" fmla="*/ 126 w 163"/>
                <a:gd name="T61" fmla="*/ 63 h 148"/>
                <a:gd name="T62" fmla="*/ 130 w 163"/>
                <a:gd name="T63" fmla="*/ 71 h 148"/>
                <a:gd name="T64" fmla="*/ 134 w 163"/>
                <a:gd name="T65" fmla="*/ 78 h 148"/>
                <a:gd name="T66" fmla="*/ 140 w 163"/>
                <a:gd name="T67" fmla="*/ 86 h 148"/>
                <a:gd name="T68" fmla="*/ 143 w 163"/>
                <a:gd name="T69" fmla="*/ 92 h 148"/>
                <a:gd name="T70" fmla="*/ 145 w 163"/>
                <a:gd name="T71" fmla="*/ 97 h 148"/>
                <a:gd name="T72" fmla="*/ 147 w 163"/>
                <a:gd name="T73" fmla="*/ 103 h 148"/>
                <a:gd name="T74" fmla="*/ 147 w 163"/>
                <a:gd name="T75" fmla="*/ 111 h 148"/>
                <a:gd name="T76" fmla="*/ 145 w 163"/>
                <a:gd name="T77" fmla="*/ 116 h 148"/>
                <a:gd name="T78" fmla="*/ 140 w 163"/>
                <a:gd name="T79" fmla="*/ 120 h 148"/>
                <a:gd name="T80" fmla="*/ 132 w 163"/>
                <a:gd name="T81" fmla="*/ 120 h 148"/>
                <a:gd name="T82" fmla="*/ 124 w 163"/>
                <a:gd name="T83" fmla="*/ 118 h 148"/>
                <a:gd name="T84" fmla="*/ 118 w 163"/>
                <a:gd name="T85" fmla="*/ 116 h 148"/>
                <a:gd name="T86" fmla="*/ 120 w 163"/>
                <a:gd name="T87" fmla="*/ 135 h 148"/>
                <a:gd name="T88" fmla="*/ 128 w 163"/>
                <a:gd name="T89" fmla="*/ 137 h 148"/>
                <a:gd name="T90" fmla="*/ 136 w 163"/>
                <a:gd name="T91" fmla="*/ 137 h 148"/>
                <a:gd name="T92" fmla="*/ 145 w 163"/>
                <a:gd name="T93" fmla="*/ 137 h 148"/>
                <a:gd name="T94" fmla="*/ 151 w 163"/>
                <a:gd name="T95" fmla="*/ 135 h 148"/>
                <a:gd name="T96" fmla="*/ 155 w 163"/>
                <a:gd name="T97" fmla="*/ 129 h 148"/>
                <a:gd name="T98" fmla="*/ 159 w 163"/>
                <a:gd name="T99" fmla="*/ 124 h 148"/>
                <a:gd name="T100" fmla="*/ 163 w 163"/>
                <a:gd name="T101" fmla="*/ 118 h 148"/>
                <a:gd name="T102" fmla="*/ 163 w 163"/>
                <a:gd name="T103" fmla="*/ 111 h 148"/>
                <a:gd name="T104" fmla="*/ 163 w 163"/>
                <a:gd name="T105" fmla="*/ 103 h 148"/>
                <a:gd name="T106" fmla="*/ 161 w 163"/>
                <a:gd name="T107" fmla="*/ 95 h 148"/>
                <a:gd name="T108" fmla="*/ 159 w 163"/>
                <a:gd name="T109" fmla="*/ 90 h 148"/>
                <a:gd name="T110" fmla="*/ 157 w 163"/>
                <a:gd name="T111" fmla="*/ 82 h 148"/>
                <a:gd name="T112" fmla="*/ 153 w 163"/>
                <a:gd name="T113" fmla="*/ 76 h 148"/>
                <a:gd name="T114" fmla="*/ 149 w 163"/>
                <a:gd name="T115" fmla="*/ 71 h 148"/>
                <a:gd name="T116" fmla="*/ 145 w 163"/>
                <a:gd name="T117" fmla="*/ 65 h 148"/>
                <a:gd name="T118" fmla="*/ 145 w 163"/>
                <a:gd name="T119" fmla="*/ 57 h 148"/>
                <a:gd name="T120" fmla="*/ 95 w 163"/>
                <a:gd name="T121" fmla="*/ 4 h 148"/>
                <a:gd name="T122" fmla="*/ 111 w 163"/>
                <a:gd name="T123" fmla="*/ 21 h 148"/>
                <a:gd name="T124" fmla="*/ 140 w 163"/>
                <a:gd name="T125" fmla="*/ 19 h 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3" h="148">
                  <a:moveTo>
                    <a:pt x="37" y="12"/>
                  </a:moveTo>
                  <a:lnTo>
                    <a:pt x="4" y="12"/>
                  </a:lnTo>
                  <a:lnTo>
                    <a:pt x="4" y="27"/>
                  </a:lnTo>
                  <a:lnTo>
                    <a:pt x="87" y="27"/>
                  </a:lnTo>
                  <a:lnTo>
                    <a:pt x="87" y="12"/>
                  </a:lnTo>
                  <a:lnTo>
                    <a:pt x="53" y="12"/>
                  </a:lnTo>
                  <a:lnTo>
                    <a:pt x="53" y="0"/>
                  </a:lnTo>
                  <a:lnTo>
                    <a:pt x="37" y="0"/>
                  </a:lnTo>
                  <a:lnTo>
                    <a:pt x="37" y="12"/>
                  </a:lnTo>
                  <a:close/>
                  <a:moveTo>
                    <a:pt x="10" y="33"/>
                  </a:moveTo>
                  <a:lnTo>
                    <a:pt x="10" y="35"/>
                  </a:lnTo>
                  <a:lnTo>
                    <a:pt x="12" y="35"/>
                  </a:lnTo>
                  <a:lnTo>
                    <a:pt x="12" y="37"/>
                  </a:lnTo>
                  <a:lnTo>
                    <a:pt x="12" y="38"/>
                  </a:lnTo>
                  <a:lnTo>
                    <a:pt x="12" y="40"/>
                  </a:lnTo>
                  <a:lnTo>
                    <a:pt x="14" y="40"/>
                  </a:lnTo>
                  <a:lnTo>
                    <a:pt x="14" y="42"/>
                  </a:lnTo>
                  <a:lnTo>
                    <a:pt x="14" y="44"/>
                  </a:lnTo>
                  <a:lnTo>
                    <a:pt x="14" y="46"/>
                  </a:lnTo>
                  <a:lnTo>
                    <a:pt x="16" y="48"/>
                  </a:lnTo>
                  <a:lnTo>
                    <a:pt x="16" y="50"/>
                  </a:lnTo>
                  <a:lnTo>
                    <a:pt x="16" y="52"/>
                  </a:lnTo>
                  <a:lnTo>
                    <a:pt x="18" y="54"/>
                  </a:lnTo>
                  <a:lnTo>
                    <a:pt x="18" y="55"/>
                  </a:lnTo>
                  <a:lnTo>
                    <a:pt x="18" y="57"/>
                  </a:lnTo>
                  <a:lnTo>
                    <a:pt x="18" y="59"/>
                  </a:lnTo>
                  <a:lnTo>
                    <a:pt x="35" y="55"/>
                  </a:lnTo>
                  <a:lnTo>
                    <a:pt x="35" y="54"/>
                  </a:lnTo>
                  <a:lnTo>
                    <a:pt x="35" y="52"/>
                  </a:lnTo>
                  <a:lnTo>
                    <a:pt x="33" y="50"/>
                  </a:lnTo>
                  <a:lnTo>
                    <a:pt x="33" y="48"/>
                  </a:lnTo>
                  <a:lnTo>
                    <a:pt x="33" y="46"/>
                  </a:lnTo>
                  <a:lnTo>
                    <a:pt x="33" y="44"/>
                  </a:lnTo>
                  <a:lnTo>
                    <a:pt x="31" y="44"/>
                  </a:lnTo>
                  <a:lnTo>
                    <a:pt x="31" y="42"/>
                  </a:lnTo>
                  <a:lnTo>
                    <a:pt x="31" y="40"/>
                  </a:lnTo>
                  <a:lnTo>
                    <a:pt x="31" y="38"/>
                  </a:lnTo>
                  <a:lnTo>
                    <a:pt x="29" y="38"/>
                  </a:lnTo>
                  <a:lnTo>
                    <a:pt x="29" y="37"/>
                  </a:lnTo>
                  <a:lnTo>
                    <a:pt x="29" y="35"/>
                  </a:lnTo>
                  <a:lnTo>
                    <a:pt x="29" y="33"/>
                  </a:lnTo>
                  <a:lnTo>
                    <a:pt x="27" y="33"/>
                  </a:lnTo>
                  <a:lnTo>
                    <a:pt x="27" y="31"/>
                  </a:lnTo>
                  <a:lnTo>
                    <a:pt x="27" y="29"/>
                  </a:lnTo>
                  <a:lnTo>
                    <a:pt x="10" y="33"/>
                  </a:lnTo>
                  <a:close/>
                  <a:moveTo>
                    <a:pt x="51" y="61"/>
                  </a:moveTo>
                  <a:lnTo>
                    <a:pt x="0" y="61"/>
                  </a:lnTo>
                  <a:lnTo>
                    <a:pt x="0" y="76"/>
                  </a:lnTo>
                  <a:lnTo>
                    <a:pt x="89" y="76"/>
                  </a:lnTo>
                  <a:lnTo>
                    <a:pt x="89" y="61"/>
                  </a:lnTo>
                  <a:lnTo>
                    <a:pt x="70" y="61"/>
                  </a:lnTo>
                  <a:lnTo>
                    <a:pt x="70" y="59"/>
                  </a:lnTo>
                  <a:lnTo>
                    <a:pt x="70" y="57"/>
                  </a:lnTo>
                  <a:lnTo>
                    <a:pt x="72" y="55"/>
                  </a:lnTo>
                  <a:lnTo>
                    <a:pt x="72" y="54"/>
                  </a:lnTo>
                  <a:lnTo>
                    <a:pt x="72" y="52"/>
                  </a:lnTo>
                  <a:lnTo>
                    <a:pt x="74" y="50"/>
                  </a:lnTo>
                  <a:lnTo>
                    <a:pt x="74" y="48"/>
                  </a:lnTo>
                  <a:lnTo>
                    <a:pt x="74" y="46"/>
                  </a:lnTo>
                  <a:lnTo>
                    <a:pt x="74" y="44"/>
                  </a:lnTo>
                  <a:lnTo>
                    <a:pt x="76" y="44"/>
                  </a:lnTo>
                  <a:lnTo>
                    <a:pt x="76" y="42"/>
                  </a:lnTo>
                  <a:lnTo>
                    <a:pt x="76" y="40"/>
                  </a:lnTo>
                  <a:lnTo>
                    <a:pt x="76" y="38"/>
                  </a:lnTo>
                  <a:lnTo>
                    <a:pt x="78" y="38"/>
                  </a:lnTo>
                  <a:lnTo>
                    <a:pt x="78" y="37"/>
                  </a:lnTo>
                  <a:lnTo>
                    <a:pt x="78" y="35"/>
                  </a:lnTo>
                  <a:lnTo>
                    <a:pt x="78" y="33"/>
                  </a:lnTo>
                  <a:lnTo>
                    <a:pt x="80" y="33"/>
                  </a:lnTo>
                  <a:lnTo>
                    <a:pt x="64" y="27"/>
                  </a:lnTo>
                  <a:lnTo>
                    <a:pt x="64" y="29"/>
                  </a:lnTo>
                  <a:lnTo>
                    <a:pt x="62" y="31"/>
                  </a:lnTo>
                  <a:lnTo>
                    <a:pt x="62" y="33"/>
                  </a:lnTo>
                  <a:lnTo>
                    <a:pt x="62" y="35"/>
                  </a:lnTo>
                  <a:lnTo>
                    <a:pt x="62" y="37"/>
                  </a:lnTo>
                  <a:lnTo>
                    <a:pt x="60" y="37"/>
                  </a:lnTo>
                  <a:lnTo>
                    <a:pt x="60" y="38"/>
                  </a:lnTo>
                  <a:lnTo>
                    <a:pt x="60" y="40"/>
                  </a:lnTo>
                  <a:lnTo>
                    <a:pt x="60" y="42"/>
                  </a:lnTo>
                  <a:lnTo>
                    <a:pt x="58" y="44"/>
                  </a:lnTo>
                  <a:lnTo>
                    <a:pt x="58" y="46"/>
                  </a:lnTo>
                  <a:lnTo>
                    <a:pt x="58" y="48"/>
                  </a:lnTo>
                  <a:lnTo>
                    <a:pt x="56" y="50"/>
                  </a:lnTo>
                  <a:lnTo>
                    <a:pt x="56" y="52"/>
                  </a:lnTo>
                  <a:lnTo>
                    <a:pt x="56" y="54"/>
                  </a:lnTo>
                  <a:lnTo>
                    <a:pt x="53" y="55"/>
                  </a:lnTo>
                  <a:lnTo>
                    <a:pt x="53" y="57"/>
                  </a:lnTo>
                  <a:lnTo>
                    <a:pt x="53" y="59"/>
                  </a:lnTo>
                  <a:lnTo>
                    <a:pt x="53" y="61"/>
                  </a:lnTo>
                  <a:lnTo>
                    <a:pt x="51" y="61"/>
                  </a:lnTo>
                  <a:close/>
                  <a:moveTo>
                    <a:pt x="22" y="141"/>
                  </a:moveTo>
                  <a:lnTo>
                    <a:pt x="68" y="141"/>
                  </a:lnTo>
                  <a:lnTo>
                    <a:pt x="68" y="148"/>
                  </a:lnTo>
                  <a:lnTo>
                    <a:pt x="87" y="148"/>
                  </a:lnTo>
                  <a:lnTo>
                    <a:pt x="87" y="90"/>
                  </a:lnTo>
                  <a:lnTo>
                    <a:pt x="87" y="88"/>
                  </a:lnTo>
                  <a:lnTo>
                    <a:pt x="87" y="86"/>
                  </a:lnTo>
                  <a:lnTo>
                    <a:pt x="85" y="86"/>
                  </a:lnTo>
                  <a:lnTo>
                    <a:pt x="85" y="84"/>
                  </a:lnTo>
                  <a:lnTo>
                    <a:pt x="82" y="84"/>
                  </a:lnTo>
                  <a:lnTo>
                    <a:pt x="80" y="84"/>
                  </a:lnTo>
                  <a:lnTo>
                    <a:pt x="10" y="84"/>
                  </a:lnTo>
                  <a:lnTo>
                    <a:pt x="8" y="84"/>
                  </a:lnTo>
                  <a:lnTo>
                    <a:pt x="6" y="84"/>
                  </a:lnTo>
                  <a:lnTo>
                    <a:pt x="6" y="86"/>
                  </a:lnTo>
                  <a:lnTo>
                    <a:pt x="4" y="86"/>
                  </a:lnTo>
                  <a:lnTo>
                    <a:pt x="4" y="88"/>
                  </a:lnTo>
                  <a:lnTo>
                    <a:pt x="4" y="90"/>
                  </a:lnTo>
                  <a:lnTo>
                    <a:pt x="4" y="148"/>
                  </a:lnTo>
                  <a:lnTo>
                    <a:pt x="22" y="148"/>
                  </a:lnTo>
                  <a:lnTo>
                    <a:pt x="22" y="141"/>
                  </a:lnTo>
                  <a:close/>
                  <a:moveTo>
                    <a:pt x="22" y="126"/>
                  </a:moveTo>
                  <a:lnTo>
                    <a:pt x="22" y="101"/>
                  </a:lnTo>
                  <a:lnTo>
                    <a:pt x="22" y="99"/>
                  </a:lnTo>
                  <a:lnTo>
                    <a:pt x="24" y="99"/>
                  </a:lnTo>
                  <a:lnTo>
                    <a:pt x="66" y="99"/>
                  </a:lnTo>
                  <a:lnTo>
                    <a:pt x="68" y="99"/>
                  </a:lnTo>
                  <a:lnTo>
                    <a:pt x="68" y="101"/>
                  </a:lnTo>
                  <a:lnTo>
                    <a:pt x="68" y="126"/>
                  </a:lnTo>
                  <a:lnTo>
                    <a:pt x="22" y="126"/>
                  </a:lnTo>
                  <a:close/>
                  <a:moveTo>
                    <a:pt x="140" y="19"/>
                  </a:moveTo>
                  <a:lnTo>
                    <a:pt x="126" y="59"/>
                  </a:lnTo>
                  <a:lnTo>
                    <a:pt x="126" y="61"/>
                  </a:lnTo>
                  <a:lnTo>
                    <a:pt x="126" y="63"/>
                  </a:lnTo>
                  <a:lnTo>
                    <a:pt x="126" y="65"/>
                  </a:lnTo>
                  <a:lnTo>
                    <a:pt x="126" y="67"/>
                  </a:lnTo>
                  <a:lnTo>
                    <a:pt x="128" y="69"/>
                  </a:lnTo>
                  <a:lnTo>
                    <a:pt x="130" y="71"/>
                  </a:lnTo>
                  <a:lnTo>
                    <a:pt x="130" y="73"/>
                  </a:lnTo>
                  <a:lnTo>
                    <a:pt x="132" y="74"/>
                  </a:lnTo>
                  <a:lnTo>
                    <a:pt x="134" y="76"/>
                  </a:lnTo>
                  <a:lnTo>
                    <a:pt x="134" y="78"/>
                  </a:lnTo>
                  <a:lnTo>
                    <a:pt x="136" y="80"/>
                  </a:lnTo>
                  <a:lnTo>
                    <a:pt x="138" y="82"/>
                  </a:lnTo>
                  <a:lnTo>
                    <a:pt x="138" y="84"/>
                  </a:lnTo>
                  <a:lnTo>
                    <a:pt x="140" y="86"/>
                  </a:lnTo>
                  <a:lnTo>
                    <a:pt x="140" y="88"/>
                  </a:lnTo>
                  <a:lnTo>
                    <a:pt x="140" y="90"/>
                  </a:lnTo>
                  <a:lnTo>
                    <a:pt x="143" y="90"/>
                  </a:lnTo>
                  <a:lnTo>
                    <a:pt x="143" y="92"/>
                  </a:lnTo>
                  <a:lnTo>
                    <a:pt x="143" y="93"/>
                  </a:lnTo>
                  <a:lnTo>
                    <a:pt x="145" y="93"/>
                  </a:lnTo>
                  <a:lnTo>
                    <a:pt x="145" y="95"/>
                  </a:lnTo>
                  <a:lnTo>
                    <a:pt x="145" y="97"/>
                  </a:lnTo>
                  <a:lnTo>
                    <a:pt x="145" y="99"/>
                  </a:lnTo>
                  <a:lnTo>
                    <a:pt x="147" y="99"/>
                  </a:lnTo>
                  <a:lnTo>
                    <a:pt x="147" y="101"/>
                  </a:lnTo>
                  <a:lnTo>
                    <a:pt x="147" y="103"/>
                  </a:lnTo>
                  <a:lnTo>
                    <a:pt x="147" y="105"/>
                  </a:lnTo>
                  <a:lnTo>
                    <a:pt x="147" y="107"/>
                  </a:lnTo>
                  <a:lnTo>
                    <a:pt x="147" y="109"/>
                  </a:lnTo>
                  <a:lnTo>
                    <a:pt x="147" y="111"/>
                  </a:lnTo>
                  <a:lnTo>
                    <a:pt x="147" y="112"/>
                  </a:lnTo>
                  <a:lnTo>
                    <a:pt x="147" y="114"/>
                  </a:lnTo>
                  <a:lnTo>
                    <a:pt x="145" y="114"/>
                  </a:lnTo>
                  <a:lnTo>
                    <a:pt x="145" y="116"/>
                  </a:lnTo>
                  <a:lnTo>
                    <a:pt x="145" y="118"/>
                  </a:lnTo>
                  <a:lnTo>
                    <a:pt x="143" y="118"/>
                  </a:lnTo>
                  <a:lnTo>
                    <a:pt x="143" y="120"/>
                  </a:lnTo>
                  <a:lnTo>
                    <a:pt x="140" y="120"/>
                  </a:lnTo>
                  <a:lnTo>
                    <a:pt x="138" y="120"/>
                  </a:lnTo>
                  <a:lnTo>
                    <a:pt x="136" y="120"/>
                  </a:lnTo>
                  <a:lnTo>
                    <a:pt x="134" y="120"/>
                  </a:lnTo>
                  <a:lnTo>
                    <a:pt x="132" y="120"/>
                  </a:lnTo>
                  <a:lnTo>
                    <a:pt x="130" y="120"/>
                  </a:lnTo>
                  <a:lnTo>
                    <a:pt x="128" y="120"/>
                  </a:lnTo>
                  <a:lnTo>
                    <a:pt x="126" y="118"/>
                  </a:lnTo>
                  <a:lnTo>
                    <a:pt x="124" y="118"/>
                  </a:lnTo>
                  <a:lnTo>
                    <a:pt x="122" y="118"/>
                  </a:lnTo>
                  <a:lnTo>
                    <a:pt x="122" y="116"/>
                  </a:lnTo>
                  <a:lnTo>
                    <a:pt x="120" y="116"/>
                  </a:lnTo>
                  <a:lnTo>
                    <a:pt x="118" y="116"/>
                  </a:lnTo>
                  <a:lnTo>
                    <a:pt x="118" y="114"/>
                  </a:lnTo>
                  <a:lnTo>
                    <a:pt x="116" y="133"/>
                  </a:lnTo>
                  <a:lnTo>
                    <a:pt x="118" y="133"/>
                  </a:lnTo>
                  <a:lnTo>
                    <a:pt x="120" y="135"/>
                  </a:lnTo>
                  <a:lnTo>
                    <a:pt x="122" y="135"/>
                  </a:lnTo>
                  <a:lnTo>
                    <a:pt x="124" y="135"/>
                  </a:lnTo>
                  <a:lnTo>
                    <a:pt x="126" y="135"/>
                  </a:lnTo>
                  <a:lnTo>
                    <a:pt x="128" y="137"/>
                  </a:lnTo>
                  <a:lnTo>
                    <a:pt x="130" y="137"/>
                  </a:lnTo>
                  <a:lnTo>
                    <a:pt x="132" y="137"/>
                  </a:lnTo>
                  <a:lnTo>
                    <a:pt x="134" y="137"/>
                  </a:lnTo>
                  <a:lnTo>
                    <a:pt x="136" y="137"/>
                  </a:lnTo>
                  <a:lnTo>
                    <a:pt x="138" y="137"/>
                  </a:lnTo>
                  <a:lnTo>
                    <a:pt x="140" y="137"/>
                  </a:lnTo>
                  <a:lnTo>
                    <a:pt x="143" y="137"/>
                  </a:lnTo>
                  <a:lnTo>
                    <a:pt x="145" y="137"/>
                  </a:lnTo>
                  <a:lnTo>
                    <a:pt x="147" y="137"/>
                  </a:lnTo>
                  <a:lnTo>
                    <a:pt x="147" y="135"/>
                  </a:lnTo>
                  <a:lnTo>
                    <a:pt x="149" y="135"/>
                  </a:lnTo>
                  <a:lnTo>
                    <a:pt x="151" y="135"/>
                  </a:lnTo>
                  <a:lnTo>
                    <a:pt x="151" y="133"/>
                  </a:lnTo>
                  <a:lnTo>
                    <a:pt x="153" y="133"/>
                  </a:lnTo>
                  <a:lnTo>
                    <a:pt x="155" y="131"/>
                  </a:lnTo>
                  <a:lnTo>
                    <a:pt x="155" y="129"/>
                  </a:lnTo>
                  <a:lnTo>
                    <a:pt x="157" y="129"/>
                  </a:lnTo>
                  <a:lnTo>
                    <a:pt x="157" y="128"/>
                  </a:lnTo>
                  <a:lnTo>
                    <a:pt x="159" y="126"/>
                  </a:lnTo>
                  <a:lnTo>
                    <a:pt x="159" y="124"/>
                  </a:lnTo>
                  <a:lnTo>
                    <a:pt x="161" y="124"/>
                  </a:lnTo>
                  <a:lnTo>
                    <a:pt x="161" y="122"/>
                  </a:lnTo>
                  <a:lnTo>
                    <a:pt x="161" y="120"/>
                  </a:lnTo>
                  <a:lnTo>
                    <a:pt x="163" y="118"/>
                  </a:lnTo>
                  <a:lnTo>
                    <a:pt x="163" y="116"/>
                  </a:lnTo>
                  <a:lnTo>
                    <a:pt x="163" y="114"/>
                  </a:lnTo>
                  <a:lnTo>
                    <a:pt x="163" y="112"/>
                  </a:lnTo>
                  <a:lnTo>
                    <a:pt x="163" y="111"/>
                  </a:lnTo>
                  <a:lnTo>
                    <a:pt x="163" y="109"/>
                  </a:lnTo>
                  <a:lnTo>
                    <a:pt x="163" y="107"/>
                  </a:lnTo>
                  <a:lnTo>
                    <a:pt x="163" y="105"/>
                  </a:lnTo>
                  <a:lnTo>
                    <a:pt x="163" y="103"/>
                  </a:lnTo>
                  <a:lnTo>
                    <a:pt x="163" y="101"/>
                  </a:lnTo>
                  <a:lnTo>
                    <a:pt x="163" y="99"/>
                  </a:lnTo>
                  <a:lnTo>
                    <a:pt x="163" y="97"/>
                  </a:lnTo>
                  <a:lnTo>
                    <a:pt x="161" y="95"/>
                  </a:lnTo>
                  <a:lnTo>
                    <a:pt x="161" y="93"/>
                  </a:lnTo>
                  <a:lnTo>
                    <a:pt x="161" y="92"/>
                  </a:lnTo>
                  <a:lnTo>
                    <a:pt x="161" y="90"/>
                  </a:lnTo>
                  <a:lnTo>
                    <a:pt x="159" y="90"/>
                  </a:lnTo>
                  <a:lnTo>
                    <a:pt x="159" y="88"/>
                  </a:lnTo>
                  <a:lnTo>
                    <a:pt x="159" y="86"/>
                  </a:lnTo>
                  <a:lnTo>
                    <a:pt x="157" y="84"/>
                  </a:lnTo>
                  <a:lnTo>
                    <a:pt x="157" y="82"/>
                  </a:lnTo>
                  <a:lnTo>
                    <a:pt x="157" y="80"/>
                  </a:lnTo>
                  <a:lnTo>
                    <a:pt x="155" y="80"/>
                  </a:lnTo>
                  <a:lnTo>
                    <a:pt x="155" y="78"/>
                  </a:lnTo>
                  <a:lnTo>
                    <a:pt x="153" y="76"/>
                  </a:lnTo>
                  <a:lnTo>
                    <a:pt x="153" y="74"/>
                  </a:lnTo>
                  <a:lnTo>
                    <a:pt x="151" y="74"/>
                  </a:lnTo>
                  <a:lnTo>
                    <a:pt x="151" y="73"/>
                  </a:lnTo>
                  <a:lnTo>
                    <a:pt x="149" y="71"/>
                  </a:lnTo>
                  <a:lnTo>
                    <a:pt x="149" y="69"/>
                  </a:lnTo>
                  <a:lnTo>
                    <a:pt x="147" y="69"/>
                  </a:lnTo>
                  <a:lnTo>
                    <a:pt x="147" y="67"/>
                  </a:lnTo>
                  <a:lnTo>
                    <a:pt x="145" y="65"/>
                  </a:lnTo>
                  <a:lnTo>
                    <a:pt x="145" y="63"/>
                  </a:lnTo>
                  <a:lnTo>
                    <a:pt x="145" y="61"/>
                  </a:lnTo>
                  <a:lnTo>
                    <a:pt x="145" y="59"/>
                  </a:lnTo>
                  <a:lnTo>
                    <a:pt x="145" y="57"/>
                  </a:lnTo>
                  <a:lnTo>
                    <a:pt x="161" y="12"/>
                  </a:lnTo>
                  <a:lnTo>
                    <a:pt x="149" y="4"/>
                  </a:lnTo>
                  <a:lnTo>
                    <a:pt x="97" y="4"/>
                  </a:lnTo>
                  <a:lnTo>
                    <a:pt x="95" y="4"/>
                  </a:lnTo>
                  <a:lnTo>
                    <a:pt x="93" y="6"/>
                  </a:lnTo>
                  <a:lnTo>
                    <a:pt x="93" y="148"/>
                  </a:lnTo>
                  <a:lnTo>
                    <a:pt x="111" y="148"/>
                  </a:lnTo>
                  <a:lnTo>
                    <a:pt x="111" y="21"/>
                  </a:lnTo>
                  <a:lnTo>
                    <a:pt x="114" y="21"/>
                  </a:lnTo>
                  <a:lnTo>
                    <a:pt x="114" y="19"/>
                  </a:lnTo>
                  <a:lnTo>
                    <a:pt x="116" y="19"/>
                  </a:lnTo>
                  <a:lnTo>
                    <a:pt x="14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zh-TW" altLang="en-US" sz="1600">
                <a:solidFill>
                  <a:prstClr val="black"/>
                </a:solidFill>
                <a:latin typeface="Times New Roman" panose="02020603050405020304" pitchFamily="18" charset="0"/>
                <a:ea typeface="華康隸書體" charset="-120"/>
              </a:endParaRPr>
            </a:p>
          </p:txBody>
        </p:sp>
        <p:pic>
          <p:nvPicPr>
            <p:cNvPr id="15" name="Picture 23" descr="MOEA_logo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60" y="154"/>
              <a:ext cx="43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34" name="Rectangle 14"/>
          <p:cNvSpPr>
            <a:spLocks noGrp="1" noChangeArrowheads="1"/>
          </p:cNvSpPr>
          <p:nvPr>
            <p:ph type="ctrTitle"/>
          </p:nvPr>
        </p:nvSpPr>
        <p:spPr>
          <a:xfrm>
            <a:off x="609600" y="1314450"/>
            <a:ext cx="7924800" cy="1828800"/>
          </a:xfrm>
        </p:spPr>
        <p:txBody>
          <a:bodyPr lIns="91440" tIns="45720" rIns="91440" bIns="45720"/>
          <a:lstStyle>
            <a:lvl1pPr>
              <a:defRPr sz="4400"/>
            </a:lvl1pPr>
          </a:lstStyle>
          <a:p>
            <a:r>
              <a:rPr lang="zh-TW" altLang="en-US"/>
              <a:t>按一下以編輯母片標題樣式</a:t>
            </a:r>
          </a:p>
        </p:txBody>
      </p:sp>
      <p:sp>
        <p:nvSpPr>
          <p:cNvPr id="5135" name="Rectangle 15"/>
          <p:cNvSpPr>
            <a:spLocks noGrp="1" noChangeArrowheads="1"/>
          </p:cNvSpPr>
          <p:nvPr>
            <p:ph type="subTitle" idx="1"/>
          </p:nvPr>
        </p:nvSpPr>
        <p:spPr>
          <a:xfrm>
            <a:off x="1617665" y="4124582"/>
            <a:ext cx="5908675" cy="1403350"/>
          </a:xfrm>
        </p:spPr>
        <p:txBody>
          <a:bodyPr lIns="91440" tIns="45720" rIns="91440" bIns="45720"/>
          <a:lstStyle>
            <a:lvl1pPr marL="0" indent="0" algn="ctr">
              <a:buFont typeface="Wingdings" pitchFamily="2" charset="2"/>
              <a:buNone/>
              <a:defRPr sz="2800">
                <a:solidFill>
                  <a:srgbClr val="0000FF"/>
                </a:solidFill>
                <a:effectLst>
                  <a:outerShdw blurRad="38100" dist="38100" dir="2700000" algn="tl">
                    <a:srgbClr val="C0C0C0"/>
                  </a:outerShdw>
                </a:effectLst>
              </a:defRPr>
            </a:lvl1pPr>
          </a:lstStyle>
          <a:p>
            <a:r>
              <a:rPr lang="zh-TW" altLang="en-US" dirty="0"/>
              <a:t>按一下以編輯母片副標題樣式</a:t>
            </a:r>
          </a:p>
        </p:txBody>
      </p:sp>
      <p:pic>
        <p:nvPicPr>
          <p:cNvPr id="2" name="圖片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067946" y="5609183"/>
            <a:ext cx="1224136" cy="853070"/>
          </a:xfrm>
          <a:prstGeom prst="rect">
            <a:avLst/>
          </a:prstGeom>
        </p:spPr>
      </p:pic>
    </p:spTree>
    <p:extLst>
      <p:ext uri="{BB962C8B-B14F-4D97-AF65-F5344CB8AC3E}">
        <p14:creationId xmlns:p14="http://schemas.microsoft.com/office/powerpoint/2010/main" val="33994851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547664" y="116632"/>
            <a:ext cx="7864475" cy="831850"/>
          </a:xfrm>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755577" y="1223963"/>
            <a:ext cx="8136012" cy="48720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93D269E2-7EE9-468D-8FCD-CD86372736AD}" type="datetime1">
              <a:rPr lang="zh-TW" altLang="en-US" smtClean="0">
                <a:solidFill>
                  <a:prstClr val="black"/>
                </a:solidFill>
              </a:rPr>
              <a:pPr>
                <a:defRPr/>
              </a:pPr>
              <a:t>2023/4/10</a:t>
            </a:fld>
            <a:endParaRPr lang="en-US" altLang="zh-TW">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31CB5F36-9976-4ADA-991D-41FF0EF969CC}"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3337672110"/>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4"/>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F0D51A57-A765-41BC-BC6E-E364F75E6068}" type="datetime1">
              <a:rPr lang="zh-TW" altLang="en-US" smtClean="0">
                <a:solidFill>
                  <a:prstClr val="black"/>
                </a:solidFill>
              </a:rPr>
              <a:pPr>
                <a:defRPr/>
              </a:pPr>
              <a:t>2023/4/10</a:t>
            </a:fld>
            <a:endParaRPr lang="en-US" altLang="zh-TW">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TW">
                <a:solidFill>
                  <a:prstClr val="black"/>
                </a:solidFill>
              </a:rPr>
              <a:t> </a:t>
            </a:r>
            <a:fld id="{1B1146F3-43EF-4E5D-816F-578D24817C8A}" type="slidenum">
              <a:rPr lang="en-US" altLang="zh-TW" b="1">
                <a:solidFill>
                  <a:prstClr val="black"/>
                </a:solidFill>
              </a:rPr>
              <a:pPr>
                <a:defRPr/>
              </a:pPr>
              <a:t>‹#›</a:t>
            </a:fld>
            <a:endParaRPr lang="en-US" altLang="zh-TW" b="1">
              <a:solidFill>
                <a:prstClr val="black"/>
              </a:solidFill>
            </a:endParaRPr>
          </a:p>
        </p:txBody>
      </p:sp>
    </p:spTree>
    <p:extLst>
      <p:ext uri="{BB962C8B-B14F-4D97-AF65-F5344CB8AC3E}">
        <p14:creationId xmlns:p14="http://schemas.microsoft.com/office/powerpoint/2010/main" val="80684935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65114" y="946217"/>
            <a:ext cx="8626538" cy="71437"/>
          </a:xfrm>
          <a:prstGeom prst="rect">
            <a:avLst/>
          </a:prstGeom>
          <a:blipFill>
            <a:blip r:embed="rId8" cstate="screen">
              <a:extLst>
                <a:ext uri="{28A0092B-C50C-407E-A947-70E740481C1C}">
                  <a14:useLocalDpi xmlns:a14="http://schemas.microsoft.com/office/drawing/2010/main"/>
                </a:ext>
              </a:extLst>
            </a:blip>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78358" y="160782"/>
            <a:ext cx="8987282" cy="574040"/>
          </a:xfrm>
          <a:prstGeom prst="rect">
            <a:avLst/>
          </a:prstGeom>
        </p:spPr>
        <p:txBody>
          <a:bodyPr wrap="square" lIns="0" tIns="0" rIns="0" bIns="0">
            <a:spAutoFit/>
          </a:bodyPr>
          <a:lstStyle>
            <a:lvl1pPr>
              <a:defRPr sz="3600" b="1" i="0">
                <a:solidFill>
                  <a:srgbClr val="FF0000"/>
                </a:solidFill>
                <a:latin typeface="微軟正黑體"/>
                <a:cs typeface="微軟正黑體"/>
              </a:defRPr>
            </a:lvl1pPr>
          </a:lstStyle>
          <a:p>
            <a:endParaRPr/>
          </a:p>
        </p:txBody>
      </p:sp>
      <p:sp>
        <p:nvSpPr>
          <p:cNvPr id="3" name="Holder 3"/>
          <p:cNvSpPr>
            <a:spLocks noGrp="1"/>
          </p:cNvSpPr>
          <p:nvPr>
            <p:ph type="body" idx="1"/>
          </p:nvPr>
        </p:nvSpPr>
        <p:spPr>
          <a:xfrm>
            <a:off x="4128009" y="2617957"/>
            <a:ext cx="4657090" cy="246221"/>
          </a:xfrm>
          <a:prstGeom prst="rect">
            <a:avLst/>
          </a:prstGeom>
        </p:spPr>
        <p:txBody>
          <a:bodyPr wrap="square" lIns="0" tIns="0" rIns="0" bIns="0">
            <a:spAutoFit/>
          </a:bodyPr>
          <a:lstStyle>
            <a:lvl1pPr>
              <a:defRPr sz="1600" b="1" i="0">
                <a:solidFill>
                  <a:srgbClr val="393950"/>
                </a:solidFill>
                <a:latin typeface="微軟正黑體"/>
                <a:cs typeface="微軟正黑體"/>
              </a:defRPr>
            </a:lvl1pPr>
          </a:lstStyle>
          <a:p>
            <a:endParaRPr/>
          </a:p>
        </p:txBody>
      </p:sp>
      <p:sp>
        <p:nvSpPr>
          <p:cNvPr id="4" name="Holder 4"/>
          <p:cNvSpPr>
            <a:spLocks noGrp="1"/>
          </p:cNvSpPr>
          <p:nvPr>
            <p:ph type="ftr" sz="quarter" idx="5"/>
          </p:nvPr>
        </p:nvSpPr>
        <p:spPr>
          <a:xfrm>
            <a:off x="3108960" y="637794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0D28D631-7592-45B2-BE25-B355C717BC70}" type="datetime1">
              <a:rPr lang="zh-TW" altLang="en-US" smtClean="0">
                <a:solidFill>
                  <a:prstClr val="black">
                    <a:tint val="75000"/>
                  </a:prstClr>
                </a:solidFill>
              </a:rPr>
              <a:pPr/>
              <a:t>2023/4/10</a:t>
            </a:fld>
            <a:endParaRPr lang="en-US">
              <a:solidFill>
                <a:prstClr val="black">
                  <a:tint val="75000"/>
                </a:prstClr>
              </a:solidFill>
            </a:endParaRPr>
          </a:p>
        </p:txBody>
      </p:sp>
      <p:sp>
        <p:nvSpPr>
          <p:cNvPr id="6" name="Holder 6"/>
          <p:cNvSpPr>
            <a:spLocks noGrp="1"/>
          </p:cNvSpPr>
          <p:nvPr>
            <p:ph type="sldNum" sz="quarter" idx="7"/>
          </p:nvPr>
        </p:nvSpPr>
        <p:spPr>
          <a:xfrm>
            <a:off x="8808973" y="6517078"/>
            <a:ext cx="307340" cy="184666"/>
          </a:xfrm>
          <a:prstGeom prst="rect">
            <a:avLst/>
          </a:prstGeom>
        </p:spPr>
        <p:txBody>
          <a:bodyPr wrap="square" lIns="0" tIns="0" rIns="0" bIns="0">
            <a:spAutoFit/>
          </a:bodyPr>
          <a:lstStyle>
            <a:lvl1pPr>
              <a:defRPr sz="1200" b="1" i="0">
                <a:solidFill>
                  <a:schemeClr val="tx1"/>
                </a:solidFill>
                <a:latin typeface="微軟正黑體"/>
                <a:cs typeface="微軟正黑體"/>
              </a:defRPr>
            </a:lvl1pPr>
          </a:lstStyle>
          <a:p>
            <a:pPr marL="25400">
              <a:spcBef>
                <a:spcPts val="190"/>
              </a:spcBef>
            </a:pPr>
            <a:fld id="{81D60167-4931-47E6-BA6A-407CBD079E47}" type="slidenum">
              <a:rPr dirty="0">
                <a:solidFill>
                  <a:prstClr val="black"/>
                </a:solidFill>
              </a:rPr>
              <a:pPr marL="25400">
                <a:spcBef>
                  <a:spcPts val="190"/>
                </a:spcBef>
              </a:pPr>
              <a:t>‹#›</a:t>
            </a:fld>
            <a:endParaRPr dirty="0">
              <a:solidFill>
                <a:prstClr val="black"/>
              </a:solidFill>
            </a:endParaRPr>
          </a:p>
        </p:txBody>
      </p:sp>
    </p:spTree>
    <p:extLst>
      <p:ext uri="{BB962C8B-B14F-4D97-AF65-F5344CB8AC3E}">
        <p14:creationId xmlns:p14="http://schemas.microsoft.com/office/powerpoint/2010/main" val="1537974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27115" y="76200"/>
            <a:ext cx="7864475" cy="8318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685801" y="1223963"/>
            <a:ext cx="8205788" cy="487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TW" altLang="en-US" smtClean="0"/>
              <a:t>按一下以編輯母片文字樣式</a:t>
            </a:r>
          </a:p>
          <a:p>
            <a:pPr lvl="1"/>
            <a:r>
              <a:rPr lang="zh-TW" altLang="en-US" smtClean="0"/>
              <a:t>第二階層</a:t>
            </a:r>
          </a:p>
          <a:p>
            <a:pPr lvl="2"/>
            <a:r>
              <a:rPr lang="zh-TW" altLang="en-US" smtClean="0"/>
              <a:t>第三階層</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sz="1400">
                <a:ea typeface="新細明體" charset="-120"/>
              </a:defRPr>
            </a:lvl1pPr>
          </a:lstStyle>
          <a:p>
            <a:pPr fontAlgn="base">
              <a:spcBef>
                <a:spcPct val="0"/>
              </a:spcBef>
              <a:spcAft>
                <a:spcPct val="0"/>
              </a:spcAft>
              <a:defRPr/>
            </a:pPr>
            <a:fld id="{D01AD3F1-279C-470A-96FA-C0BD6BAF1069}" type="datetime1">
              <a:rPr kumimoji="1" lang="zh-TW" altLang="en-US" smtClean="0">
                <a:solidFill>
                  <a:prstClr val="black"/>
                </a:solidFill>
                <a:latin typeface="Times New Roman" panose="02020603050405020304" pitchFamily="18" charset="0"/>
              </a:rPr>
              <a:pPr fontAlgn="base">
                <a:spcBef>
                  <a:spcPct val="0"/>
                </a:spcBef>
                <a:spcAft>
                  <a:spcPct val="0"/>
                </a:spcAft>
                <a:defRPr/>
              </a:pPr>
              <a:t>2023/4/10</a:t>
            </a:fld>
            <a:endParaRPr kumimoji="1" lang="en-US" altLang="zh-TW">
              <a:solidFill>
                <a:prstClr val="black"/>
              </a:solidFill>
              <a:latin typeface="Times New Roman" panose="02020603050405020304" pitchFamily="18" charset="0"/>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1" hangingPunct="1">
              <a:defRPr sz="1400" smtClean="0">
                <a:ea typeface="新細明體" panose="02020500000000000000" pitchFamily="18" charset="-120"/>
              </a:defRPr>
            </a:lvl1pPr>
          </a:lstStyle>
          <a:p>
            <a:pPr fontAlgn="base">
              <a:spcBef>
                <a:spcPct val="0"/>
              </a:spcBef>
              <a:spcAft>
                <a:spcPct val="0"/>
              </a:spcAft>
              <a:defRPr/>
            </a:pPr>
            <a:endParaRPr kumimoji="1" lang="en-US" altLang="zh-TW">
              <a:solidFill>
                <a:prstClr val="black"/>
              </a:solidFill>
              <a:latin typeface="Times New Roman" panose="02020603050405020304" pitchFamily="18" charset="0"/>
            </a:endParaRPr>
          </a:p>
        </p:txBody>
      </p:sp>
      <p:sp>
        <p:nvSpPr>
          <p:cNvPr id="4102" name="Rectangle 6"/>
          <p:cNvSpPr>
            <a:spLocks noGrp="1" noChangeArrowheads="1"/>
          </p:cNvSpPr>
          <p:nvPr>
            <p:ph type="sldNum" sz="quarter" idx="4"/>
          </p:nvPr>
        </p:nvSpPr>
        <p:spPr bwMode="auto">
          <a:xfrm>
            <a:off x="7059613"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smtClean="0">
                <a:latin typeface="Arial" panose="020B0604020202020204" pitchFamily="34" charset="0"/>
                <a:ea typeface="新細明體" panose="02020500000000000000" pitchFamily="18" charset="-120"/>
              </a:defRPr>
            </a:lvl1pPr>
          </a:lstStyle>
          <a:p>
            <a:pPr fontAlgn="base">
              <a:spcBef>
                <a:spcPct val="0"/>
              </a:spcBef>
              <a:spcAft>
                <a:spcPct val="0"/>
              </a:spcAft>
              <a:defRPr/>
            </a:pPr>
            <a:r>
              <a:rPr kumimoji="1" lang="en-US" altLang="zh-TW">
                <a:solidFill>
                  <a:prstClr val="black"/>
                </a:solidFill>
              </a:rPr>
              <a:t> </a:t>
            </a:r>
            <a:fld id="{A55D4852-FCED-4567-861D-E1758851CF1B}" type="slidenum">
              <a:rPr kumimoji="1" lang="en-US" altLang="zh-TW" b="1">
                <a:solidFill>
                  <a:prstClr val="black"/>
                </a:solidFill>
              </a:rPr>
              <a:pPr fontAlgn="base">
                <a:spcBef>
                  <a:spcPct val="0"/>
                </a:spcBef>
                <a:spcAft>
                  <a:spcPct val="0"/>
                </a:spcAft>
                <a:defRPr/>
              </a:pPr>
              <a:t>‹#›</a:t>
            </a:fld>
            <a:endParaRPr kumimoji="1" lang="en-US" altLang="zh-TW" b="1">
              <a:solidFill>
                <a:prstClr val="black"/>
              </a:solidFill>
            </a:endParaRPr>
          </a:p>
        </p:txBody>
      </p:sp>
      <p:sp>
        <p:nvSpPr>
          <p:cNvPr id="1031" name="Text Box 7"/>
          <p:cNvSpPr txBox="1">
            <a:spLocks noChangeArrowheads="1"/>
          </p:cNvSpPr>
          <p:nvPr/>
        </p:nvSpPr>
        <p:spPr bwMode="auto">
          <a:xfrm>
            <a:off x="1003302" y="311151"/>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defRPr kumimoji="1" sz="1600">
                <a:solidFill>
                  <a:schemeClr val="tx1"/>
                </a:solidFill>
                <a:latin typeface="Times New Roman" panose="02020603050405020304" pitchFamily="18" charset="0"/>
                <a:ea typeface="華康隸書體" charset="-120"/>
              </a:defRPr>
            </a:lvl1pPr>
            <a:lvl2pPr marL="742950" indent="-285750" defTabSz="762000">
              <a:defRPr kumimoji="1" sz="1600">
                <a:solidFill>
                  <a:schemeClr val="tx1"/>
                </a:solidFill>
                <a:latin typeface="Times New Roman" panose="02020603050405020304" pitchFamily="18" charset="0"/>
                <a:ea typeface="華康隸書體" charset="-120"/>
              </a:defRPr>
            </a:lvl2pPr>
            <a:lvl3pPr marL="1143000" indent="-228600" defTabSz="762000">
              <a:defRPr kumimoji="1" sz="1600">
                <a:solidFill>
                  <a:schemeClr val="tx1"/>
                </a:solidFill>
                <a:latin typeface="Times New Roman" panose="02020603050405020304" pitchFamily="18" charset="0"/>
                <a:ea typeface="華康隸書體" charset="-120"/>
              </a:defRPr>
            </a:lvl3pPr>
            <a:lvl4pPr marL="1600200" indent="-228600" defTabSz="762000">
              <a:defRPr kumimoji="1" sz="1600">
                <a:solidFill>
                  <a:schemeClr val="tx1"/>
                </a:solidFill>
                <a:latin typeface="Times New Roman" panose="02020603050405020304" pitchFamily="18" charset="0"/>
                <a:ea typeface="華康隸書體" charset="-120"/>
              </a:defRPr>
            </a:lvl4pPr>
            <a:lvl5pPr marL="2057400" indent="-228600" defTabSz="762000">
              <a:defRPr kumimoji="1" sz="1600">
                <a:solidFill>
                  <a:schemeClr val="tx1"/>
                </a:solidFill>
                <a:latin typeface="Times New Roman" panose="02020603050405020304" pitchFamily="18" charset="0"/>
                <a:ea typeface="華康隸書體" charset="-120"/>
              </a:defRPr>
            </a:lvl5pPr>
            <a:lvl6pPr marL="2514600" indent="-228600" defTabSz="7620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defTabSz="7620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defTabSz="7620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defTabSz="7620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fontAlgn="base">
              <a:spcBef>
                <a:spcPct val="0"/>
              </a:spcBef>
              <a:spcAft>
                <a:spcPct val="0"/>
              </a:spcAft>
            </a:pPr>
            <a:endParaRPr lang="zh-TW" altLang="zh-TW" sz="1400">
              <a:solidFill>
                <a:prstClr val="black"/>
              </a:solidFill>
            </a:endParaRPr>
          </a:p>
        </p:txBody>
      </p:sp>
      <p:grpSp>
        <p:nvGrpSpPr>
          <p:cNvPr id="1034" name="Group 12"/>
          <p:cNvGrpSpPr>
            <a:grpSpLocks/>
          </p:cNvGrpSpPr>
          <p:nvPr/>
        </p:nvGrpSpPr>
        <p:grpSpPr bwMode="auto">
          <a:xfrm>
            <a:off x="265115" y="946150"/>
            <a:ext cx="8626475" cy="71438"/>
            <a:chOff x="611" y="384"/>
            <a:chExt cx="4450" cy="106"/>
          </a:xfrm>
        </p:grpSpPr>
        <p:sp>
          <p:nvSpPr>
            <p:cNvPr id="1035" name="Rectangle 13"/>
            <p:cNvSpPr>
              <a:spLocks noChangeArrowheads="1"/>
            </p:cNvSpPr>
            <p:nvPr userDrawn="1"/>
          </p:nvSpPr>
          <p:spPr bwMode="auto">
            <a:xfrm>
              <a:off x="611" y="384"/>
              <a:ext cx="2197" cy="106"/>
            </a:xfrm>
            <a:prstGeom prst="rect">
              <a:avLst/>
            </a:prstGeom>
            <a:gradFill rotWithShape="0">
              <a:gsLst>
                <a:gs pos="0">
                  <a:srgbClr val="FFFFFF"/>
                </a:gs>
                <a:gs pos="100000">
                  <a:srgbClr val="80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fontAlgn="base">
                <a:spcBef>
                  <a:spcPct val="0"/>
                </a:spcBef>
                <a:spcAft>
                  <a:spcPct val="0"/>
                </a:spcAft>
              </a:pPr>
              <a:endParaRPr lang="zh-TW" altLang="en-US">
                <a:solidFill>
                  <a:prstClr val="black"/>
                </a:solidFill>
              </a:endParaRPr>
            </a:p>
          </p:txBody>
        </p:sp>
        <p:sp>
          <p:nvSpPr>
            <p:cNvPr id="1036" name="Rectangle 14"/>
            <p:cNvSpPr>
              <a:spLocks noChangeArrowheads="1"/>
            </p:cNvSpPr>
            <p:nvPr userDrawn="1"/>
          </p:nvSpPr>
          <p:spPr bwMode="auto">
            <a:xfrm>
              <a:off x="2808" y="384"/>
              <a:ext cx="2253" cy="106"/>
            </a:xfrm>
            <a:prstGeom prst="rect">
              <a:avLst/>
            </a:prstGeom>
            <a:gradFill rotWithShape="0">
              <a:gsLst>
                <a:gs pos="0">
                  <a:srgbClr val="314659"/>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fontAlgn="base">
                <a:spcBef>
                  <a:spcPct val="0"/>
                </a:spcBef>
                <a:spcAft>
                  <a:spcPct val="0"/>
                </a:spcAft>
              </a:pPr>
              <a:endParaRPr lang="zh-TW" altLang="en-US">
                <a:solidFill>
                  <a:prstClr val="black"/>
                </a:solidFill>
              </a:endParaRPr>
            </a:p>
          </p:txBody>
        </p:sp>
      </p:grpSp>
    </p:spTree>
    <p:extLst>
      <p:ext uri="{BB962C8B-B14F-4D97-AF65-F5344CB8AC3E}">
        <p14:creationId xmlns:p14="http://schemas.microsoft.com/office/powerpoint/2010/main" val="284886058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ransition>
    <p:fade thruBlk="1"/>
  </p:transition>
  <p:timing>
    <p:tnLst>
      <p:par>
        <p:cTn id="1" dur="indefinite" restart="never" nodeType="tmRoot"/>
      </p:par>
    </p:tnLst>
  </p:timing>
  <p:hf hdr="0" ftr="0" dt="0"/>
  <p:txStyles>
    <p:titleStyle>
      <a:lvl1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mj-lt"/>
          <a:ea typeface="+mj-ea"/>
          <a:cs typeface="+mj-cs"/>
        </a:defRPr>
      </a:lvl1pPr>
      <a:lvl2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2pPr>
      <a:lvl3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3pPr>
      <a:lvl4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4pPr>
      <a:lvl5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5pPr>
      <a:lvl6pPr marL="4572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6pPr>
      <a:lvl7pPr marL="9144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7pPr>
      <a:lvl8pPr marL="13716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8pPr>
      <a:lvl9pPr marL="18288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9pPr>
    </p:titleStyle>
    <p:bodyStyle>
      <a:lvl1pPr marL="342900" indent="-342900" algn="l" defTabSz="762000" rtl="0" eaLnBrk="0" fontAlgn="base" hangingPunct="0">
        <a:spcBef>
          <a:spcPct val="20000"/>
        </a:spcBef>
        <a:spcAft>
          <a:spcPct val="0"/>
        </a:spcAft>
        <a:buClr>
          <a:srgbClr val="FF3300"/>
        </a:buClr>
        <a:buFont typeface="Wingdings" panose="05000000000000000000" pitchFamily="2" charset="2"/>
        <a:buChar char="q"/>
        <a:defRPr kumimoji="1" sz="3200" b="1">
          <a:solidFill>
            <a:srgbClr val="0000CC"/>
          </a:solidFill>
          <a:latin typeface="+mn-lt"/>
          <a:ea typeface="+mn-ea"/>
          <a:cs typeface="+mn-cs"/>
        </a:defRPr>
      </a:lvl1pPr>
      <a:lvl2pPr marL="742950" indent="-285750" algn="l" defTabSz="762000" rtl="0" eaLnBrk="0" fontAlgn="base" hangingPunct="0">
        <a:spcBef>
          <a:spcPct val="20000"/>
        </a:spcBef>
        <a:spcAft>
          <a:spcPct val="0"/>
        </a:spcAft>
        <a:buClr>
          <a:srgbClr val="FF3300"/>
        </a:buClr>
        <a:buChar char="–"/>
        <a:defRPr kumimoji="1" sz="2800" b="1">
          <a:solidFill>
            <a:srgbClr val="0000CC"/>
          </a:solidFill>
          <a:latin typeface="+mn-lt"/>
          <a:ea typeface="+mn-ea"/>
        </a:defRPr>
      </a:lvl2pPr>
      <a:lvl3pPr marL="1143000" indent="-228600" algn="l" defTabSz="762000" rtl="0" eaLnBrk="0" fontAlgn="base" hangingPunct="0">
        <a:spcBef>
          <a:spcPct val="20000"/>
        </a:spcBef>
        <a:spcAft>
          <a:spcPct val="0"/>
        </a:spcAft>
        <a:buClr>
          <a:srgbClr val="FF3300"/>
        </a:buClr>
        <a:buChar char="•"/>
        <a:defRPr kumimoji="1" sz="2400" b="1">
          <a:solidFill>
            <a:srgbClr val="0000CC"/>
          </a:solidFill>
          <a:latin typeface="+mn-lt"/>
          <a:ea typeface="+mn-ea"/>
        </a:defRPr>
      </a:lvl3pPr>
      <a:lvl4pPr marL="1600200" indent="-228600" algn="l" defTabSz="762000" rtl="0" eaLnBrk="0" fontAlgn="base" hangingPunct="0">
        <a:spcBef>
          <a:spcPct val="20000"/>
        </a:spcBef>
        <a:spcAft>
          <a:spcPct val="0"/>
        </a:spcAft>
        <a:defRPr kumimoji="1" sz="2000">
          <a:solidFill>
            <a:schemeClr val="tx1"/>
          </a:solidFill>
          <a:latin typeface="+mj-lt"/>
          <a:ea typeface="新細明體" charset="-120"/>
        </a:defRPr>
      </a:lvl4pPr>
      <a:lvl5pPr marL="2057400" indent="-228600" algn="l" defTabSz="762000" rtl="0" eaLnBrk="0" fontAlgn="base" hangingPunct="0">
        <a:spcBef>
          <a:spcPct val="20000"/>
        </a:spcBef>
        <a:spcAft>
          <a:spcPct val="0"/>
        </a:spcAft>
        <a:buChar char="•"/>
        <a:defRPr kumimoji="1" sz="2000">
          <a:solidFill>
            <a:schemeClr val="tx1"/>
          </a:solidFill>
          <a:latin typeface="+mj-lt"/>
          <a:ea typeface="新細明體" charset="-120"/>
        </a:defRPr>
      </a:lvl5pPr>
      <a:lvl6pPr marL="2514600" indent="-228600" algn="l" defTabSz="762000" rtl="0" fontAlgn="base">
        <a:spcBef>
          <a:spcPct val="20000"/>
        </a:spcBef>
        <a:spcAft>
          <a:spcPct val="0"/>
        </a:spcAft>
        <a:buChar char="•"/>
        <a:defRPr kumimoji="1" sz="2000">
          <a:solidFill>
            <a:schemeClr val="tx1"/>
          </a:solidFill>
          <a:latin typeface="+mj-lt"/>
          <a:ea typeface="新細明體" charset="-120"/>
        </a:defRPr>
      </a:lvl6pPr>
      <a:lvl7pPr marL="2971800" indent="-228600" algn="l" defTabSz="762000" rtl="0" fontAlgn="base">
        <a:spcBef>
          <a:spcPct val="20000"/>
        </a:spcBef>
        <a:spcAft>
          <a:spcPct val="0"/>
        </a:spcAft>
        <a:buChar char="•"/>
        <a:defRPr kumimoji="1" sz="2000">
          <a:solidFill>
            <a:schemeClr val="tx1"/>
          </a:solidFill>
          <a:latin typeface="+mj-lt"/>
          <a:ea typeface="新細明體" charset="-120"/>
        </a:defRPr>
      </a:lvl7pPr>
      <a:lvl8pPr marL="3429000" indent="-228600" algn="l" defTabSz="762000" rtl="0" fontAlgn="base">
        <a:spcBef>
          <a:spcPct val="20000"/>
        </a:spcBef>
        <a:spcAft>
          <a:spcPct val="0"/>
        </a:spcAft>
        <a:buChar char="•"/>
        <a:defRPr kumimoji="1" sz="2000">
          <a:solidFill>
            <a:schemeClr val="tx1"/>
          </a:solidFill>
          <a:latin typeface="+mj-lt"/>
          <a:ea typeface="新細明體" charset="-120"/>
        </a:defRPr>
      </a:lvl8pPr>
      <a:lvl9pPr marL="3886200" indent="-228600" algn="l" defTabSz="762000" rtl="0" fontAlgn="base">
        <a:spcBef>
          <a:spcPct val="20000"/>
        </a:spcBef>
        <a:spcAft>
          <a:spcPct val="0"/>
        </a:spcAft>
        <a:buChar char="•"/>
        <a:defRPr kumimoji="1" sz="2000">
          <a:solidFill>
            <a:schemeClr val="tx1"/>
          </a:solidFill>
          <a:latin typeface="+mj-lt"/>
          <a:ea typeface="新細明體"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p:cNvSpPr>
          <p:nvPr/>
        </p:nvSpPr>
        <p:spPr bwMode="auto">
          <a:xfrm>
            <a:off x="89132" y="0"/>
            <a:ext cx="886460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fontAlgn="base">
              <a:lnSpc>
                <a:spcPct val="200000"/>
              </a:lnSpc>
              <a:spcBef>
                <a:spcPts val="500"/>
              </a:spcBef>
              <a:spcAft>
                <a:spcPts val="0"/>
              </a:spcAft>
            </a:pPr>
            <a:r>
              <a:rPr lang="en-US" altLang="zh-TW" sz="2800" b="1" dirty="0" smtClean="0">
                <a:solidFill>
                  <a:srgbClr val="000000"/>
                </a:solidFill>
                <a:latin typeface="微軟正黑體" panose="020B0604030504040204" pitchFamily="34" charset="-120"/>
                <a:ea typeface="微軟正黑體" panose="020B0604030504040204" pitchFamily="34" charset="-120"/>
                <a:cs typeface="Times New Roman"/>
              </a:rPr>
              <a:t>112</a:t>
            </a:r>
            <a:r>
              <a:rPr lang="zh-TW" altLang="en-US" sz="2800" b="1" dirty="0" smtClean="0">
                <a:solidFill>
                  <a:srgbClr val="000000"/>
                </a:solidFill>
                <a:latin typeface="微軟正黑體" panose="020B0604030504040204" pitchFamily="34" charset="-120"/>
                <a:ea typeface="微軟正黑體" panose="020B0604030504040204" pitchFamily="34" charset="-120"/>
                <a:cs typeface="Times New Roman"/>
              </a:rPr>
              <a:t>年度</a:t>
            </a:r>
            <a:r>
              <a:rPr lang="zh-TW" altLang="zh-TW" sz="2800" b="1" dirty="0">
                <a:solidFill>
                  <a:srgbClr val="000000"/>
                </a:solidFill>
                <a:latin typeface="微軟正黑體" panose="020B0604030504040204" pitchFamily="34" charset="-120"/>
                <a:ea typeface="微軟正黑體" panose="020B0604030504040204" pitchFamily="34" charset="-120"/>
                <a:cs typeface="Times New Roman"/>
              </a:rPr>
              <a:t>經濟部</a:t>
            </a:r>
            <a:endParaRPr lang="zh-TW" sz="2800" b="1" kern="1200" dirty="0" smtClean="0">
              <a:solidFill>
                <a:srgbClr val="000000"/>
              </a:solidFill>
              <a:effectLst/>
              <a:latin typeface="微軟正黑體" panose="020B0604030504040204" pitchFamily="34" charset="-120"/>
              <a:ea typeface="微軟正黑體" panose="020B0604030504040204" pitchFamily="34" charset="-120"/>
              <a:cs typeface="Times New Roman"/>
            </a:endParaRPr>
          </a:p>
          <a:p>
            <a:pPr algn="ctr"/>
            <a:r>
              <a:rPr lang="zh-TW" altLang="en-US" sz="2800" b="1" dirty="0" smtClean="0">
                <a:solidFill>
                  <a:srgbClr val="000078"/>
                </a:solidFill>
                <a:latin typeface="微軟正黑體" pitchFamily="34" charset="-120"/>
                <a:ea typeface="微軟正黑體" pitchFamily="34" charset="-120"/>
              </a:rPr>
              <a:t>「商業服務業系統節能專案補助計畫」</a:t>
            </a:r>
            <a:endParaRPr lang="zh-TW" altLang="en-US" sz="2800" b="1" dirty="0">
              <a:solidFill>
                <a:srgbClr val="000078"/>
              </a:solidFill>
              <a:latin typeface="微軟正黑體" pitchFamily="34" charset="-120"/>
              <a:ea typeface="微軟正黑體" pitchFamily="34" charset="-120"/>
            </a:endParaRPr>
          </a:p>
        </p:txBody>
      </p:sp>
      <p:sp>
        <p:nvSpPr>
          <p:cNvPr id="6" name="Rectangle 6"/>
          <p:cNvSpPr>
            <a:spLocks noChangeArrowheads="1"/>
          </p:cNvSpPr>
          <p:nvPr/>
        </p:nvSpPr>
        <p:spPr bwMode="auto">
          <a:xfrm>
            <a:off x="771552" y="2582034"/>
            <a:ext cx="8342027" cy="134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2075" tIns="46037" rIns="92075" bIns="46037" anchor="t" anchorCtr="0" upright="1">
            <a:spAutoFit/>
          </a:bodyPr>
          <a:lstStyle/>
          <a:p>
            <a:pPr eaLnBrk="0" hangingPunct="0"/>
            <a:r>
              <a:rPr lang="zh-TW" sz="2400" kern="1200" dirty="0" smtClean="0">
                <a:effectLst/>
                <a:latin typeface="微軟正黑體" panose="020B0604030504040204" pitchFamily="34" charset="-120"/>
                <a:ea typeface="微軟正黑體" panose="020B0604030504040204" pitchFamily="34" charset="-120"/>
                <a:cs typeface="Times New Roman"/>
              </a:rPr>
              <a:t>計畫</a:t>
            </a:r>
            <a:r>
              <a:rPr lang="zh-TW" sz="2400" kern="1200" dirty="0">
                <a:effectLst/>
                <a:latin typeface="微軟正黑體" panose="020B0604030504040204" pitchFamily="34" charset="-120"/>
                <a:ea typeface="微軟正黑體" panose="020B0604030504040204" pitchFamily="34" charset="-120"/>
                <a:cs typeface="Times New Roman"/>
              </a:rPr>
              <a:t>名稱：</a:t>
            </a:r>
            <a:r>
              <a:rPr lang="zh-TW" sz="240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a:rPr>
              <a:t>○○○○○</a:t>
            </a:r>
            <a:endParaRPr lang="zh-TW" sz="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a:endParaRPr>
          </a:p>
          <a:p>
            <a:pPr fontAlgn="base">
              <a:lnSpc>
                <a:spcPts val="2400"/>
              </a:lnSpc>
              <a:spcBef>
                <a:spcPts val="1800"/>
              </a:spcBef>
              <a:spcAft>
                <a:spcPts val="0"/>
              </a:spcAft>
            </a:pPr>
            <a:r>
              <a:rPr lang="zh-TW" sz="2400" kern="1200" dirty="0" smtClean="0">
                <a:effectLst/>
                <a:latin typeface="微軟正黑體" panose="020B0604030504040204" pitchFamily="34" charset="-120"/>
                <a:ea typeface="微軟正黑體" panose="020B0604030504040204" pitchFamily="34" charset="-120"/>
                <a:cs typeface="Times New Roman"/>
              </a:rPr>
              <a:t>計畫</a:t>
            </a:r>
            <a:r>
              <a:rPr lang="zh-TW" sz="2400" kern="1200" dirty="0">
                <a:effectLst/>
                <a:latin typeface="微軟正黑體" panose="020B0604030504040204" pitchFamily="34" charset="-120"/>
                <a:ea typeface="微軟正黑體" panose="020B0604030504040204" pitchFamily="34" charset="-120"/>
                <a:cs typeface="Times New Roman"/>
              </a:rPr>
              <a:t>期間：</a:t>
            </a:r>
            <a:r>
              <a:rPr lang="zh-TW" sz="2400" kern="1200" spc="-100" dirty="0" smtClean="0">
                <a:effectLst/>
                <a:latin typeface="微軟正黑體" panose="020B0604030504040204" pitchFamily="34" charset="-120"/>
                <a:ea typeface="微軟正黑體" panose="020B0604030504040204" pitchFamily="34" charset="-120"/>
                <a:cs typeface="Times New Roman"/>
              </a:rPr>
              <a:t>自</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altLang="zh-TW" sz="2400" spc="-1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年</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月</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altLang="zh-TW" sz="2400" spc="-1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日</a:t>
            </a:r>
            <a:r>
              <a:rPr lang="zh-TW" altLang="en-US" sz="2400" kern="1200" spc="-100" dirty="0" smtClean="0">
                <a:effectLst/>
                <a:latin typeface="微軟正黑體" panose="020B0604030504040204" pitchFamily="34" charset="-120"/>
                <a:ea typeface="微軟正黑體" panose="020B0604030504040204" pitchFamily="34" charset="-120"/>
                <a:cs typeface="Times New Roman"/>
              </a:rPr>
              <a:t> </a:t>
            </a:r>
            <a:r>
              <a:rPr lang="zh-TW" sz="2400" kern="1200" spc="-100" dirty="0" smtClean="0">
                <a:effectLst/>
                <a:latin typeface="微軟正黑體" panose="020B0604030504040204" pitchFamily="34" charset="-120"/>
                <a:ea typeface="微軟正黑體" panose="020B0604030504040204" pitchFamily="34" charset="-120"/>
                <a:cs typeface="Times New Roman"/>
              </a:rPr>
              <a:t>至</a:t>
            </a:r>
            <a:r>
              <a:rPr lang="zh-TW" altLang="en-US" sz="2400" kern="1200" spc="-100" dirty="0" smtClean="0">
                <a:effectLst/>
                <a:latin typeface="微軟正黑體" panose="020B0604030504040204" pitchFamily="34" charset="-120"/>
                <a:ea typeface="微軟正黑體" panose="020B0604030504040204" pitchFamily="34" charset="-120"/>
                <a:cs typeface="Times New Roman"/>
              </a:rPr>
              <a:t> </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altLang="zh-TW" sz="2400" spc="-1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年</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月</a:t>
            </a:r>
            <a:r>
              <a:rPr lang="zh-TW" altLang="zh-TW" sz="2400" spc="-100"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altLang="zh-TW" sz="2400" spc="-1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400" kern="1200" spc="-100" dirty="0" smtClean="0">
                <a:effectLst/>
                <a:latin typeface="微軟正黑體" panose="020B0604030504040204" pitchFamily="34" charset="-120"/>
                <a:ea typeface="微軟正黑體" panose="020B0604030504040204" pitchFamily="34" charset="-120"/>
                <a:cs typeface="Times New Roman"/>
              </a:rPr>
              <a:t>日</a:t>
            </a:r>
            <a:endParaRPr lang="zh-TW" sz="1200" spc="-100" dirty="0">
              <a:effectLst/>
              <a:latin typeface="微軟正黑體" panose="020B0604030504040204" pitchFamily="34" charset="-120"/>
              <a:ea typeface="微軟正黑體" panose="020B0604030504040204" pitchFamily="34" charset="-120"/>
              <a:cs typeface="Times New Roman"/>
            </a:endParaRPr>
          </a:p>
          <a:p>
            <a:pPr eaLnBrk="0" hangingPunct="0">
              <a:lnSpc>
                <a:spcPct val="150000"/>
              </a:lnSpc>
              <a:spcBef>
                <a:spcPts val="500"/>
              </a:spcBef>
              <a:spcAft>
                <a:spcPts val="0"/>
              </a:spcAft>
            </a:pPr>
            <a:r>
              <a:rPr lang="en-US" sz="1200" dirty="0">
                <a:effectLst/>
                <a:latin typeface="微軟正黑體" panose="020B0604030504040204" pitchFamily="34" charset="-120"/>
                <a:ea typeface="微軟正黑體" panose="020B0604030504040204" pitchFamily="34" charset="-120"/>
                <a:cs typeface="Times New Roman"/>
              </a:rPr>
              <a:t> </a:t>
            </a:r>
            <a:endParaRPr lang="zh-TW" sz="1200" dirty="0">
              <a:effectLst/>
              <a:latin typeface="微軟正黑體" panose="020B0604030504040204" pitchFamily="34" charset="-120"/>
              <a:ea typeface="微軟正黑體" panose="020B0604030504040204" pitchFamily="34" charset="-120"/>
              <a:cs typeface="Times New Roman"/>
            </a:endParaRPr>
          </a:p>
        </p:txBody>
      </p:sp>
      <p:sp>
        <p:nvSpPr>
          <p:cNvPr id="7" name="Rectangle 8"/>
          <p:cNvSpPr>
            <a:spLocks noChangeArrowheads="1"/>
          </p:cNvSpPr>
          <p:nvPr/>
        </p:nvSpPr>
        <p:spPr bwMode="auto">
          <a:xfrm>
            <a:off x="4136753" y="4476828"/>
            <a:ext cx="4890770" cy="71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2075" tIns="46037" rIns="92075" bIns="46037" anchor="t" anchorCtr="0" upright="1">
            <a:spAutoFit/>
          </a:bodyPr>
          <a:lstStyle/>
          <a:p>
            <a:pPr eaLnBrk="0" hangingPunct="0">
              <a:spcBef>
                <a:spcPts val="500"/>
              </a:spcBef>
            </a:pPr>
            <a:r>
              <a:rPr lang="zh-TW" altLang="en-US" dirty="0" smtClean="0">
                <a:effectLst/>
                <a:latin typeface="微軟正黑體" panose="020B0604030504040204" pitchFamily="34" charset="-120"/>
                <a:ea typeface="微軟正黑體" panose="020B0604030504040204" pitchFamily="34" charset="-120"/>
                <a:cs typeface="Times New Roman"/>
              </a:rPr>
              <a:t>申請單位：</a:t>
            </a:r>
            <a:r>
              <a:rPr lang="zh-TW" altLang="zh-TW"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p>
          <a:p>
            <a:pPr eaLnBrk="0" hangingPunct="0">
              <a:spcBef>
                <a:spcPts val="500"/>
              </a:spcBef>
            </a:pPr>
            <a:r>
              <a:rPr lang="zh-TW" altLang="en-US" dirty="0" smtClean="0">
                <a:latin typeface="微軟正黑體" panose="020B0604030504040204" pitchFamily="34" charset="-120"/>
                <a:ea typeface="微軟正黑體" panose="020B0604030504040204" pitchFamily="34" charset="-120"/>
                <a:cs typeface="Times New Roman"/>
              </a:rPr>
              <a:t>簡報人：</a:t>
            </a:r>
            <a:r>
              <a:rPr lang="zh-TW" altLang="zh-TW" dirty="0" smtClean="0">
                <a:solidFill>
                  <a:schemeClr val="bg1">
                    <a:lumMod val="50000"/>
                  </a:schemeClr>
                </a:solidFill>
                <a:latin typeface="微軟正黑體" panose="020B0604030504040204" pitchFamily="34" charset="-120"/>
                <a:ea typeface="微軟正黑體" panose="020B0604030504040204" pitchFamily="34" charset="-120"/>
                <a:cs typeface="Times New Roman"/>
              </a:rPr>
              <a:t>○○○</a:t>
            </a:r>
            <a:endParaRPr lang="zh-TW" altLang="zh-TW" dirty="0">
              <a:solidFill>
                <a:schemeClr val="bg1">
                  <a:lumMod val="50000"/>
                </a:schemeClr>
              </a:solidFill>
              <a:latin typeface="微軟正黑體" panose="020B0604030504040204" pitchFamily="34" charset="-120"/>
              <a:ea typeface="微軟正黑體" panose="020B0604030504040204" pitchFamily="34" charset="-120"/>
              <a:cs typeface="Times New Roman"/>
            </a:endParaRPr>
          </a:p>
        </p:txBody>
      </p:sp>
      <p:sp>
        <p:nvSpPr>
          <p:cNvPr id="10" name="Rectangle 9"/>
          <p:cNvSpPr>
            <a:spLocks noChangeArrowheads="1"/>
          </p:cNvSpPr>
          <p:nvPr/>
        </p:nvSpPr>
        <p:spPr bwMode="auto">
          <a:xfrm>
            <a:off x="2771800" y="5373216"/>
            <a:ext cx="3810338" cy="46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2075" tIns="46037" rIns="92075" bIns="46037" anchor="t" anchorCtr="0" upright="1">
            <a:spAutoFit/>
          </a:bodyPr>
          <a:lstStyle/>
          <a:p>
            <a:pPr eaLnBrk="0" hangingPunct="0">
              <a:spcBef>
                <a:spcPts val="500"/>
              </a:spcBef>
              <a:spcAft>
                <a:spcPts val="0"/>
              </a:spcAft>
            </a:pPr>
            <a:r>
              <a:rPr lang="zh-TW" sz="2000" kern="1200" dirty="0">
                <a:effectLst/>
                <a:latin typeface="微軟正黑體" panose="020B0604030504040204" pitchFamily="34" charset="-120"/>
                <a:ea typeface="微軟正黑體" panose="020B0604030504040204" pitchFamily="34" charset="-120"/>
                <a:cs typeface="Times New Roman"/>
              </a:rPr>
              <a:t>中華民國 </a:t>
            </a:r>
            <a:r>
              <a:rPr lang="en-US" altLang="zh-TW" sz="2400" dirty="0" smtClean="0">
                <a:latin typeface="微軟正黑體" panose="020B0604030504040204" pitchFamily="34" charset="-120"/>
                <a:ea typeface="微軟正黑體" panose="020B0604030504040204" pitchFamily="34" charset="-120"/>
                <a:cs typeface="Times New Roman"/>
              </a:rPr>
              <a:t>112</a:t>
            </a:r>
            <a:r>
              <a:rPr lang="zh-TW" sz="2000" kern="1200" dirty="0" smtClean="0">
                <a:effectLst/>
                <a:latin typeface="微軟正黑體" panose="020B0604030504040204" pitchFamily="34" charset="-120"/>
                <a:ea typeface="微軟正黑體" panose="020B0604030504040204" pitchFamily="34" charset="-120"/>
                <a:cs typeface="Times New Roman"/>
              </a:rPr>
              <a:t>年</a:t>
            </a:r>
            <a:r>
              <a:rPr lang="zh-TW" sz="24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000" kern="1200" dirty="0">
                <a:effectLst/>
                <a:latin typeface="微軟正黑體" panose="020B0604030504040204" pitchFamily="34" charset="-120"/>
                <a:ea typeface="微軟正黑體" panose="020B0604030504040204" pitchFamily="34" charset="-120"/>
                <a:cs typeface="Times New Roman"/>
              </a:rPr>
              <a:t>月</a:t>
            </a:r>
            <a:r>
              <a:rPr lang="zh-TW" sz="2400" dirty="0">
                <a:solidFill>
                  <a:schemeClr val="bg1">
                    <a:lumMod val="50000"/>
                  </a:schemeClr>
                </a:solidFill>
                <a:latin typeface="微軟正黑體" panose="020B0604030504040204" pitchFamily="34" charset="-120"/>
                <a:ea typeface="微軟正黑體" panose="020B0604030504040204" pitchFamily="34" charset="-120"/>
                <a:cs typeface="Times New Roman"/>
              </a:rPr>
              <a:t>○○</a:t>
            </a:r>
            <a:r>
              <a:rPr lang="zh-TW" sz="2000" kern="1200" dirty="0">
                <a:effectLst/>
                <a:latin typeface="微軟正黑體" panose="020B0604030504040204" pitchFamily="34" charset="-120"/>
                <a:ea typeface="微軟正黑體" panose="020B0604030504040204" pitchFamily="34" charset="-120"/>
                <a:cs typeface="Times New Roman"/>
              </a:rPr>
              <a:t>日</a:t>
            </a:r>
            <a:endParaRPr lang="zh-TW" sz="1200" dirty="0">
              <a:effectLst/>
              <a:latin typeface="微軟正黑體" panose="020B0604030504040204" pitchFamily="34" charset="-120"/>
              <a:ea typeface="微軟正黑體" panose="020B0604030504040204" pitchFamily="34" charset="-120"/>
              <a:cs typeface="Times New Roman"/>
            </a:endParaRPr>
          </a:p>
        </p:txBody>
      </p:sp>
    </p:spTree>
    <p:extLst>
      <p:ext uri="{BB962C8B-B14F-4D97-AF65-F5344CB8AC3E}">
        <p14:creationId xmlns:p14="http://schemas.microsoft.com/office/powerpoint/2010/main" val="357979450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10</a:t>
            </a:fld>
            <a:endParaRPr lang="en-US" altLang="zh-TW" b="1">
              <a:solidFill>
                <a:prstClr val="black"/>
              </a:solidFill>
            </a:endParaRPr>
          </a:p>
        </p:txBody>
      </p:sp>
      <p:sp>
        <p:nvSpPr>
          <p:cNvPr id="3" name="矩形 2"/>
          <p:cNvSpPr/>
          <p:nvPr/>
        </p:nvSpPr>
        <p:spPr>
          <a:xfrm>
            <a:off x="2555776" y="260648"/>
            <a:ext cx="3877985"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叁</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、計畫執行方式</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 name="矩形 4"/>
          <p:cNvSpPr/>
          <p:nvPr/>
        </p:nvSpPr>
        <p:spPr>
          <a:xfrm>
            <a:off x="0" y="1080000"/>
            <a:ext cx="8425060" cy="578492"/>
          </a:xfrm>
          <a:prstGeom prst="rect">
            <a:avLst/>
          </a:prstGeom>
        </p:spPr>
        <p:txBody>
          <a:bodyPr wrap="square">
            <a:spAutoFit/>
          </a:bodyPr>
          <a:lstStyle/>
          <a:p>
            <a:pPr indent="266700">
              <a:lnSpc>
                <a:spcPct val="150000"/>
              </a:lnSpc>
              <a:spcBef>
                <a:spcPts val="600"/>
              </a:spcBef>
              <a:spcAft>
                <a:spcPts val="600"/>
              </a:spcAft>
            </a:pPr>
            <a:r>
              <a:rPr lang="zh-TW" altLang="en-US" sz="2400" b="1" dirty="0">
                <a:latin typeface="微軟正黑體" panose="020B0604030504040204" pitchFamily="34" charset="-120"/>
                <a:ea typeface="微軟正黑體" panose="020B0604030504040204" pitchFamily="34" charset="-120"/>
              </a:rPr>
              <a:t>二</a:t>
            </a:r>
            <a:r>
              <a:rPr lang="zh-TW" altLang="en-US" sz="2400" b="1" dirty="0" smtClean="0">
                <a:latin typeface="微軟正黑體" panose="020B0604030504040204" pitchFamily="34" charset="-120"/>
                <a:ea typeface="微軟正黑體" panose="020B0604030504040204" pitchFamily="34" charset="-120"/>
              </a:rPr>
              <a:t>、</a:t>
            </a:r>
            <a:r>
              <a:rPr lang="zh-TW" altLang="zh-TW" sz="2400" b="1" dirty="0">
                <a:latin typeface="微軟正黑體" panose="020B0604030504040204" pitchFamily="34" charset="-120"/>
                <a:ea typeface="微軟正黑體" panose="020B0604030504040204" pitchFamily="34" charset="-120"/>
              </a:rPr>
              <a:t>節能績效量測、驗證及計算方式</a:t>
            </a:r>
            <a:r>
              <a:rPr lang="zh-TW" altLang="zh-TW" sz="2400" b="1" dirty="0" smtClean="0">
                <a:latin typeface="微軟正黑體" panose="020B0604030504040204" pitchFamily="34" charset="-120"/>
                <a:ea typeface="微軟正黑體" panose="020B0604030504040204" pitchFamily="34" charset="-120"/>
              </a:rPr>
              <a:t>說明</a:t>
            </a:r>
            <a:endParaRPr lang="en-US" altLang="zh-TW" sz="2400" b="1" dirty="0" smtClean="0">
              <a:latin typeface="微軟正黑體" panose="020B0604030504040204" pitchFamily="34" charset="-120"/>
              <a:ea typeface="微軟正黑體" panose="020B0604030504040204" pitchFamily="34" charset="-120"/>
            </a:endParaRPr>
          </a:p>
        </p:txBody>
      </p:sp>
      <p:sp>
        <p:nvSpPr>
          <p:cNvPr id="6" name="矩形 5"/>
          <p:cNvSpPr/>
          <p:nvPr/>
        </p:nvSpPr>
        <p:spPr>
          <a:xfrm>
            <a:off x="0" y="1772816"/>
            <a:ext cx="8425060" cy="2130327"/>
          </a:xfrm>
          <a:prstGeom prst="rect">
            <a:avLst/>
          </a:prstGeom>
        </p:spPr>
        <p:txBody>
          <a:bodyPr wrap="square">
            <a:spAutoFit/>
          </a:bodyPr>
          <a:lstStyle/>
          <a:p>
            <a:pPr indent="266700">
              <a:lnSpc>
                <a:spcPts val="2700"/>
              </a:lnSpc>
            </a:pPr>
            <a:r>
              <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改善地點</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一：</a:t>
            </a:r>
            <a:endPar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endParaRPr>
          </a:p>
          <a:p>
            <a:pPr indent="266700">
              <a:lnSpc>
                <a:spcPts val="2700"/>
              </a:lnSpc>
            </a:pP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 ＯＯ設備</a:t>
            </a:r>
            <a:endPar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indent="717550">
              <a:lnSpc>
                <a:spcPts val="2700"/>
              </a:lnSpc>
            </a:pP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收集資料與數據：</a:t>
            </a:r>
            <a:endPar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indent="717550">
              <a:lnSpc>
                <a:spcPts val="2700"/>
              </a:lnSpc>
            </a:pP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檢測方法及位置：</a:t>
            </a:r>
            <a:endPar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indent="717550">
              <a:lnSpc>
                <a:spcPts val="2700"/>
              </a:lnSpc>
            </a:pP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節能</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計算參數說明：</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例如年運轉時數、額定製冷能力等</a:t>
            </a:r>
            <a:r>
              <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rPr>
              <a:t>)</a:t>
            </a:r>
          </a:p>
          <a:p>
            <a:pPr indent="717550">
              <a:lnSpc>
                <a:spcPts val="2700"/>
              </a:lnSpc>
            </a:pPr>
            <a:r>
              <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節能</a:t>
            </a:r>
            <a:r>
              <a:rPr lang="zh-TW" altLang="en-US" sz="1600" b="1" dirty="0">
                <a:latin typeface="微軟正黑體" panose="020B0604030504040204" pitchFamily="34" charset="-120"/>
                <a:ea typeface="微軟正黑體" panose="020B0604030504040204" pitchFamily="34" charset="-120"/>
                <a:cs typeface="Times New Roman" panose="02020603050405020304" pitchFamily="18" charset="0"/>
              </a:rPr>
              <a:t>計算</a:t>
            </a:r>
            <a:r>
              <a:rPr lang="zh-TW" altLang="en-US" sz="1600" b="1" dirty="0" smtClean="0">
                <a:latin typeface="微軟正黑體" panose="020B0604030504040204" pitchFamily="34" charset="-120"/>
                <a:ea typeface="微軟正黑體" panose="020B0604030504040204" pitchFamily="34" charset="-120"/>
                <a:cs typeface="Times New Roman" panose="02020603050405020304" pitchFamily="18" charset="0"/>
              </a:rPr>
              <a:t>公式：</a:t>
            </a:r>
            <a:endParaRPr lang="en-US" altLang="zh-TW" sz="16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矩形 3"/>
          <p:cNvSpPr/>
          <p:nvPr/>
        </p:nvSpPr>
        <p:spPr>
          <a:xfrm>
            <a:off x="3556337" y="3244334"/>
            <a:ext cx="415498" cy="369332"/>
          </a:xfrm>
          <a:prstGeom prst="rect">
            <a:avLst/>
          </a:prstGeom>
        </p:spPr>
        <p:txBody>
          <a:bodyPr wrap="none">
            <a:spAutoFit/>
          </a:bodyPr>
          <a:lstStyle/>
          <a:p>
            <a:pPr lvl="0" eaLnBrk="0" fontAlgn="base" hangingPunct="0">
              <a:spcBef>
                <a:spcPct val="0"/>
              </a:spcBef>
              <a:spcAft>
                <a:spcPct val="0"/>
              </a:spcAft>
            </a:pPr>
            <a:r>
              <a:rPr lang="zh-TW" altLang="en-US" b="1" dirty="0" smtClean="0">
                <a:solidFill>
                  <a:srgbClr val="00B050"/>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b="1" dirty="0">
              <a:solidFill>
                <a:srgbClr val="00B050"/>
              </a:solidFill>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553772805"/>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11</a:t>
            </a:fld>
            <a:endParaRPr lang="en-US" altLang="zh-TW" b="1">
              <a:solidFill>
                <a:prstClr val="black"/>
              </a:solidFill>
            </a:endParaRPr>
          </a:p>
        </p:txBody>
      </p:sp>
      <p:sp>
        <p:nvSpPr>
          <p:cNvPr id="3" name="矩形 2"/>
          <p:cNvSpPr/>
          <p:nvPr/>
        </p:nvSpPr>
        <p:spPr>
          <a:xfrm>
            <a:off x="2555776" y="260648"/>
            <a:ext cx="3877985"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叁</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、計畫執行方式</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 name="矩形 4"/>
          <p:cNvSpPr/>
          <p:nvPr/>
        </p:nvSpPr>
        <p:spPr>
          <a:xfrm>
            <a:off x="0" y="1080000"/>
            <a:ext cx="8425060" cy="646331"/>
          </a:xfrm>
          <a:prstGeom prst="rect">
            <a:avLst/>
          </a:prstGeom>
        </p:spPr>
        <p:txBody>
          <a:bodyPr wrap="square">
            <a:spAutoFit/>
          </a:bodyPr>
          <a:lstStyle/>
          <a:p>
            <a:pPr indent="266700">
              <a:lnSpc>
                <a:spcPct val="150000"/>
              </a:lnSpc>
              <a:spcBef>
                <a:spcPts val="600"/>
              </a:spcBef>
              <a:spcAft>
                <a:spcPts val="600"/>
              </a:spcAft>
            </a:pPr>
            <a:r>
              <a:rPr lang="zh-TW" altLang="en-US" sz="2400" b="1" dirty="0">
                <a:latin typeface="微軟正黑體" panose="020B0604030504040204" pitchFamily="34" charset="-120"/>
                <a:ea typeface="微軟正黑體" panose="020B0604030504040204" pitchFamily="34" charset="-120"/>
              </a:rPr>
              <a:t>三</a:t>
            </a:r>
            <a:r>
              <a:rPr lang="zh-TW" altLang="en-US" sz="2400" b="1" dirty="0" smtClean="0">
                <a:latin typeface="微軟正黑體" panose="020B0604030504040204" pitchFamily="34" charset="-120"/>
                <a:ea typeface="微軟正黑體" panose="020B0604030504040204" pitchFamily="34" charset="-120"/>
              </a:rPr>
              <a:t>、</a:t>
            </a:r>
            <a:r>
              <a:rPr lang="zh-TW" altLang="zh-TW" sz="2400" b="1" dirty="0">
                <a:latin typeface="微軟正黑體" panose="020B0604030504040204" pitchFamily="34" charset="-120"/>
                <a:ea typeface="微軟正黑體" panose="020B0604030504040204" pitchFamily="34" charset="-120"/>
              </a:rPr>
              <a:t>節能績效量測及驗證之基本約定</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smtClean="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7" name="矩形 6"/>
          <p:cNvSpPr/>
          <p:nvPr/>
        </p:nvSpPr>
        <p:spPr>
          <a:xfrm>
            <a:off x="611560" y="4561423"/>
            <a:ext cx="8353053" cy="2144177"/>
          </a:xfrm>
          <a:prstGeom prst="rect">
            <a:avLst/>
          </a:prstGeom>
        </p:spPr>
        <p:txBody>
          <a:bodyPr wrap="square">
            <a:spAutoFit/>
          </a:bodyPr>
          <a:lstStyle/>
          <a:p>
            <a:pPr marL="1530350" indent="-1530350">
              <a:lnSpc>
                <a:spcPts val="1600"/>
              </a:lnSpc>
            </a:pPr>
            <a:r>
              <a:rPr lang="zh-TW" altLang="en-US" sz="1200" kern="150" dirty="0">
                <a:latin typeface="微軟正黑體" panose="020B0604030504040204" pitchFamily="34" charset="-120"/>
                <a:ea typeface="微軟正黑體" panose="020B0604030504040204" pitchFamily="34" charset="-120"/>
                <a:cs typeface="Times New Roman" panose="02020603050405020304" pitchFamily="18" charset="0"/>
              </a:rPr>
              <a:t>填寫</a:t>
            </a:r>
            <a:r>
              <a:rPr lang="zh-TW" altLang="en-US"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說明：</a:t>
            </a:r>
            <a:endPar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a:p>
            <a:pPr marL="1530350" indent="-1530350">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能源</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單價：平均能源單價（元</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/kWh</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、元</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/L</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或元</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/m3</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量</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測方式：長時間連續或短期間量測</a:t>
            </a: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量</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測週期：改善後多久量測一次（每</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年量測一次）</a:t>
            </a: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量</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測時間：每週期為連續量測多久</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分、</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週、</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量</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測資料擷取間隔時間：</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分鐘</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筆（</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分鐘）</a:t>
            </a: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取樣</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比例：</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約定</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運轉時數：</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小時</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一般改善項目</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約定</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冷能需求量：</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○RTH/</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空調、冰水機、空調箱等</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ts val="1600"/>
              </a:lnSpc>
            </a:pP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約定</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供氣量：</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m3/</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rPr>
              <a:t>空壓機等</a:t>
            </a:r>
            <a:r>
              <a:rPr lang="en-US" altLang="zh-TW"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 name="矩形 5"/>
          <p:cNvSpPr/>
          <p:nvPr/>
        </p:nvSpPr>
        <p:spPr>
          <a:xfrm>
            <a:off x="179512" y="1802778"/>
            <a:ext cx="8425060" cy="355354"/>
          </a:xfrm>
          <a:prstGeom prst="rect">
            <a:avLst/>
          </a:prstGeom>
        </p:spPr>
        <p:txBody>
          <a:bodyPr wrap="square">
            <a:spAutoFit/>
          </a:bodyPr>
          <a:lstStyle/>
          <a:p>
            <a:pPr>
              <a:lnSpc>
                <a:spcPts val="2000"/>
              </a:lnSpc>
            </a:pP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一</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○○設備</a:t>
            </a:r>
            <a:endParaRPr lang="en-US" altLang="zh-TW" dirty="0" smtClean="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664758920"/>
              </p:ext>
            </p:extLst>
          </p:nvPr>
        </p:nvGraphicFramePr>
        <p:xfrm>
          <a:off x="282238" y="2234580"/>
          <a:ext cx="8748461" cy="1797242"/>
        </p:xfrm>
        <a:graphic>
          <a:graphicData uri="http://schemas.openxmlformats.org/drawingml/2006/table">
            <a:tbl>
              <a:tblPr firstRow="1" bandRow="1">
                <a:tableStyleId>{21E4AEA4-8DFA-4A89-87EB-49C32662AFE0}</a:tableStyleId>
              </a:tblPr>
              <a:tblGrid>
                <a:gridCol w="874846">
                  <a:extLst>
                    <a:ext uri="{9D8B030D-6E8A-4147-A177-3AD203B41FA5}">
                      <a16:colId xmlns:a16="http://schemas.microsoft.com/office/drawing/2014/main" val="1143394659"/>
                    </a:ext>
                  </a:extLst>
                </a:gridCol>
                <a:gridCol w="874846">
                  <a:extLst>
                    <a:ext uri="{9D8B030D-6E8A-4147-A177-3AD203B41FA5}">
                      <a16:colId xmlns:a16="http://schemas.microsoft.com/office/drawing/2014/main" val="3450587752"/>
                    </a:ext>
                  </a:extLst>
                </a:gridCol>
                <a:gridCol w="874846">
                  <a:extLst>
                    <a:ext uri="{9D8B030D-6E8A-4147-A177-3AD203B41FA5}">
                      <a16:colId xmlns:a16="http://schemas.microsoft.com/office/drawing/2014/main" val="2919483304"/>
                    </a:ext>
                  </a:extLst>
                </a:gridCol>
                <a:gridCol w="874846">
                  <a:extLst>
                    <a:ext uri="{9D8B030D-6E8A-4147-A177-3AD203B41FA5}">
                      <a16:colId xmlns:a16="http://schemas.microsoft.com/office/drawing/2014/main" val="404977299"/>
                    </a:ext>
                  </a:extLst>
                </a:gridCol>
                <a:gridCol w="874846">
                  <a:extLst>
                    <a:ext uri="{9D8B030D-6E8A-4147-A177-3AD203B41FA5}">
                      <a16:colId xmlns:a16="http://schemas.microsoft.com/office/drawing/2014/main" val="103094524"/>
                    </a:ext>
                  </a:extLst>
                </a:gridCol>
                <a:gridCol w="1031296">
                  <a:extLst>
                    <a:ext uri="{9D8B030D-6E8A-4147-A177-3AD203B41FA5}">
                      <a16:colId xmlns:a16="http://schemas.microsoft.com/office/drawing/2014/main" val="319522047"/>
                    </a:ext>
                  </a:extLst>
                </a:gridCol>
                <a:gridCol w="718397">
                  <a:extLst>
                    <a:ext uri="{9D8B030D-6E8A-4147-A177-3AD203B41FA5}">
                      <a16:colId xmlns:a16="http://schemas.microsoft.com/office/drawing/2014/main" val="664352778"/>
                    </a:ext>
                  </a:extLst>
                </a:gridCol>
                <a:gridCol w="874846">
                  <a:extLst>
                    <a:ext uri="{9D8B030D-6E8A-4147-A177-3AD203B41FA5}">
                      <a16:colId xmlns:a16="http://schemas.microsoft.com/office/drawing/2014/main" val="2066245978"/>
                    </a:ext>
                  </a:extLst>
                </a:gridCol>
                <a:gridCol w="874846">
                  <a:extLst>
                    <a:ext uri="{9D8B030D-6E8A-4147-A177-3AD203B41FA5}">
                      <a16:colId xmlns:a16="http://schemas.microsoft.com/office/drawing/2014/main" val="1166147209"/>
                    </a:ext>
                  </a:extLst>
                </a:gridCol>
                <a:gridCol w="874846">
                  <a:extLst>
                    <a:ext uri="{9D8B030D-6E8A-4147-A177-3AD203B41FA5}">
                      <a16:colId xmlns:a16="http://schemas.microsoft.com/office/drawing/2014/main" val="3986917537"/>
                    </a:ext>
                  </a:extLst>
                </a:gridCol>
              </a:tblGrid>
              <a:tr h="834380">
                <a:tc>
                  <a:txBody>
                    <a:bodyPr/>
                    <a:lstStyle/>
                    <a:p>
                      <a:pPr algn="ctr"/>
                      <a:r>
                        <a:rPr lang="zh-TW" altLang="en-US" sz="1400" dirty="0" smtClean="0">
                          <a:latin typeface="微軟正黑體" panose="020B0604030504040204" pitchFamily="34" charset="-120"/>
                          <a:ea typeface="微軟正黑體" panose="020B0604030504040204" pitchFamily="34" charset="-120"/>
                        </a:rPr>
                        <a:t>項目</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能源單價</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量測方式</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量測週期</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latin typeface="微軟正黑體" panose="020B0604030504040204" pitchFamily="34" charset="-120"/>
                          <a:ea typeface="微軟正黑體" panose="020B0604030504040204" pitchFamily="34" charset="-120"/>
                        </a:rPr>
                        <a:t>量測時間</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zh-TW" sz="1400" kern="150"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量測資料擷取間隔時間</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取樣比率</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約定運轉時數</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約定冷能需求量</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約定供氣量</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09784517"/>
                  </a:ext>
                </a:extLst>
              </a:tr>
              <a:tr h="481431">
                <a:tc>
                  <a:txBody>
                    <a:bodyPr/>
                    <a:lstStyle/>
                    <a:p>
                      <a:r>
                        <a:rPr lang="zh-TW" altLang="en-US" sz="1400" dirty="0" smtClean="0">
                          <a:latin typeface="微軟正黑體" panose="020B0604030504040204" pitchFamily="34" charset="-120"/>
                          <a:ea typeface="微軟正黑體" panose="020B0604030504040204" pitchFamily="34" charset="-120"/>
                        </a:rPr>
                        <a:t>改善前</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353744815"/>
                  </a:ext>
                </a:extLst>
              </a:tr>
              <a:tr h="481431">
                <a:tc>
                  <a:txBody>
                    <a:bodyPr/>
                    <a:lstStyle/>
                    <a:p>
                      <a:r>
                        <a:rPr lang="zh-TW" altLang="en-US" sz="1400" dirty="0" smtClean="0">
                          <a:latin typeface="微軟正黑體" panose="020B0604030504040204" pitchFamily="34" charset="-120"/>
                          <a:ea typeface="微軟正黑體" panose="020B0604030504040204" pitchFamily="34" charset="-120"/>
                        </a:rPr>
                        <a:t>改善後</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28736407"/>
                  </a:ext>
                </a:extLst>
              </a:tr>
            </a:tbl>
          </a:graphicData>
        </a:graphic>
      </p:graphicFrame>
    </p:spTree>
    <p:extLst>
      <p:ext uri="{BB962C8B-B14F-4D97-AF65-F5344CB8AC3E}">
        <p14:creationId xmlns:p14="http://schemas.microsoft.com/office/powerpoint/2010/main" val="2754381699"/>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a:xfrm>
            <a:off x="7020272" y="6093296"/>
            <a:ext cx="1905000" cy="457200"/>
          </a:xfrm>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12</a:t>
            </a:fld>
            <a:endParaRPr lang="en-US" altLang="zh-TW" b="1">
              <a:solidFill>
                <a:prstClr val="black"/>
              </a:solidFill>
            </a:endParaRPr>
          </a:p>
        </p:txBody>
      </p:sp>
      <p:sp>
        <p:nvSpPr>
          <p:cNvPr id="3" name="矩形 2"/>
          <p:cNvSpPr/>
          <p:nvPr/>
        </p:nvSpPr>
        <p:spPr>
          <a:xfrm>
            <a:off x="2483768" y="260648"/>
            <a:ext cx="4339650"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肆、預期成果及效益</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176014395"/>
              </p:ext>
            </p:extLst>
          </p:nvPr>
        </p:nvGraphicFramePr>
        <p:xfrm>
          <a:off x="251520" y="1898250"/>
          <a:ext cx="8568954" cy="3114040"/>
        </p:xfrm>
        <a:graphic>
          <a:graphicData uri="http://schemas.openxmlformats.org/drawingml/2006/table">
            <a:tbl>
              <a:tblPr firstRow="1" bandRow="1">
                <a:tableStyleId>{21E4AEA4-8DFA-4A89-87EB-49C32662AFE0}</a:tableStyleId>
              </a:tblPr>
              <a:tblGrid>
                <a:gridCol w="952106">
                  <a:extLst>
                    <a:ext uri="{9D8B030D-6E8A-4147-A177-3AD203B41FA5}">
                      <a16:colId xmlns:a16="http://schemas.microsoft.com/office/drawing/2014/main" val="3637869492"/>
                    </a:ext>
                  </a:extLst>
                </a:gridCol>
                <a:gridCol w="952106">
                  <a:extLst>
                    <a:ext uri="{9D8B030D-6E8A-4147-A177-3AD203B41FA5}">
                      <a16:colId xmlns:a16="http://schemas.microsoft.com/office/drawing/2014/main" val="1363181696"/>
                    </a:ext>
                  </a:extLst>
                </a:gridCol>
                <a:gridCol w="952106">
                  <a:extLst>
                    <a:ext uri="{9D8B030D-6E8A-4147-A177-3AD203B41FA5}">
                      <a16:colId xmlns:a16="http://schemas.microsoft.com/office/drawing/2014/main" val="1272693496"/>
                    </a:ext>
                  </a:extLst>
                </a:gridCol>
                <a:gridCol w="952106">
                  <a:extLst>
                    <a:ext uri="{9D8B030D-6E8A-4147-A177-3AD203B41FA5}">
                      <a16:colId xmlns:a16="http://schemas.microsoft.com/office/drawing/2014/main" val="4214120890"/>
                    </a:ext>
                  </a:extLst>
                </a:gridCol>
                <a:gridCol w="952106">
                  <a:extLst>
                    <a:ext uri="{9D8B030D-6E8A-4147-A177-3AD203B41FA5}">
                      <a16:colId xmlns:a16="http://schemas.microsoft.com/office/drawing/2014/main" val="4244276034"/>
                    </a:ext>
                  </a:extLst>
                </a:gridCol>
                <a:gridCol w="952106">
                  <a:extLst>
                    <a:ext uri="{9D8B030D-6E8A-4147-A177-3AD203B41FA5}">
                      <a16:colId xmlns:a16="http://schemas.microsoft.com/office/drawing/2014/main" val="2153340431"/>
                    </a:ext>
                  </a:extLst>
                </a:gridCol>
                <a:gridCol w="952106">
                  <a:extLst>
                    <a:ext uri="{9D8B030D-6E8A-4147-A177-3AD203B41FA5}">
                      <a16:colId xmlns:a16="http://schemas.microsoft.com/office/drawing/2014/main" val="1978630342"/>
                    </a:ext>
                  </a:extLst>
                </a:gridCol>
                <a:gridCol w="952106">
                  <a:extLst>
                    <a:ext uri="{9D8B030D-6E8A-4147-A177-3AD203B41FA5}">
                      <a16:colId xmlns:a16="http://schemas.microsoft.com/office/drawing/2014/main" val="371532559"/>
                    </a:ext>
                  </a:extLst>
                </a:gridCol>
                <a:gridCol w="952106">
                  <a:extLst>
                    <a:ext uri="{9D8B030D-6E8A-4147-A177-3AD203B41FA5}">
                      <a16:colId xmlns:a16="http://schemas.microsoft.com/office/drawing/2014/main" val="3577101243"/>
                    </a:ext>
                  </a:extLst>
                </a:gridCol>
              </a:tblGrid>
              <a:tr h="370840">
                <a:tc rowSpan="2">
                  <a:txBody>
                    <a:bodyPr/>
                    <a:lstStyle/>
                    <a:p>
                      <a:pPr algn="ctr"/>
                      <a:r>
                        <a:rPr lang="zh-TW" altLang="en-US" sz="1400" dirty="0" smtClean="0">
                          <a:latin typeface="微軟正黑體" panose="020B0604030504040204" pitchFamily="34" charset="-120"/>
                          <a:ea typeface="微軟正黑體" panose="020B0604030504040204" pitchFamily="34" charset="-120"/>
                        </a:rPr>
                        <a:t>改善地點</a:t>
                      </a:r>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400" dirty="0" smtClean="0">
                          <a:latin typeface="微軟正黑體" panose="020B0604030504040204" pitchFamily="34" charset="-120"/>
                          <a:ea typeface="微軟正黑體" panose="020B0604030504040204" pitchFamily="34" charset="-120"/>
                        </a:rPr>
                        <a:t>系統別</a:t>
                      </a:r>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400" dirty="0" smtClean="0">
                          <a:latin typeface="微軟正黑體" panose="020B0604030504040204" pitchFamily="34" charset="-120"/>
                          <a:ea typeface="微軟正黑體" panose="020B0604030504040204" pitchFamily="34" charset="-120"/>
                        </a:rPr>
                        <a:t>改善設備</a:t>
                      </a:r>
                      <a:endParaRPr lang="zh-TW" altLang="en-US" sz="1400" dirty="0">
                        <a:latin typeface="微軟正黑體" panose="020B0604030504040204" pitchFamily="34" charset="-120"/>
                        <a:ea typeface="微軟正黑體" panose="020B0604030504040204" pitchFamily="34" charset="-120"/>
                      </a:endParaRPr>
                    </a:p>
                  </a:txBody>
                  <a:tcPr/>
                </a:tc>
                <a:tc gridSpan="4">
                  <a:txBody>
                    <a:bodyPr/>
                    <a:lstStyle/>
                    <a:p>
                      <a:pPr algn="ctr"/>
                      <a:r>
                        <a:rPr lang="zh-TW" altLang="en-US" sz="1400" dirty="0" smtClean="0">
                          <a:latin typeface="微軟正黑體" panose="020B0604030504040204" pitchFamily="34" charset="-120"/>
                          <a:ea typeface="微軟正黑體" panose="020B0604030504040204" pitchFamily="34" charset="-120"/>
                        </a:rPr>
                        <a:t>節能技術效益</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rowSpan="2">
                  <a:txBody>
                    <a:bodyPr/>
                    <a:lstStyle/>
                    <a:p>
                      <a:pPr algn="ctr"/>
                      <a:r>
                        <a:rPr lang="zh-TW" altLang="en-US" sz="1400" dirty="0" smtClean="0">
                          <a:latin typeface="微軟正黑體" panose="020B0604030504040204" pitchFamily="34" charset="-120"/>
                          <a:ea typeface="微軟正黑體" panose="020B0604030504040204" pitchFamily="34" charset="-120"/>
                        </a:rPr>
                        <a:t>節能率</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400" dirty="0" smtClean="0">
                          <a:latin typeface="微軟正黑體" panose="020B0604030504040204" pitchFamily="34" charset="-120"/>
                          <a:ea typeface="微軟正黑體" panose="020B0604030504040204" pitchFamily="34" charset="-120"/>
                        </a:rPr>
                        <a:t>回收年限</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年</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448715994"/>
                  </a:ext>
                </a:extLst>
              </a:tr>
              <a:tr h="370840">
                <a:tc vMerge="1">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節電量</a:t>
                      </a:r>
                      <a:r>
                        <a:rPr lang="en-US" altLang="zh-TW" sz="1400" dirty="0" smtClean="0">
                          <a:solidFill>
                            <a:schemeClr val="bg1"/>
                          </a:solidFill>
                          <a:latin typeface="微軟正黑體" panose="020B0604030504040204" pitchFamily="34" charset="-120"/>
                          <a:ea typeface="微軟正黑體" panose="020B0604030504040204" pitchFamily="34" charset="-120"/>
                        </a:rPr>
                        <a:t>(kWh)</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solidFill>
                      <a:schemeClr val="accent2"/>
                    </a:solidFill>
                  </a:tcPr>
                </a:tc>
                <a:tc>
                  <a:txBody>
                    <a:bodyPr/>
                    <a:lstStyle/>
                    <a:p>
                      <a:pPr marL="36000" algn="ctr">
                        <a:spcBef>
                          <a:spcPts val="0"/>
                        </a:spcBef>
                        <a:spcAft>
                          <a:spcPts val="0"/>
                        </a:spcAft>
                      </a:pPr>
                      <a:r>
                        <a:rPr lang="zh-TW" sz="1400" b="0" kern="150" dirty="0">
                          <a:solidFill>
                            <a:schemeClr val="bg1"/>
                          </a:solidFill>
                          <a:effectLst/>
                          <a:latin typeface="微軟正黑體" panose="020B0604030504040204" pitchFamily="34" charset="-120"/>
                          <a:ea typeface="微軟正黑體" panose="020B0604030504040204" pitchFamily="34" charset="-120"/>
                        </a:rPr>
                        <a:t>節省油當量</a:t>
                      </a:r>
                    </a:p>
                    <a:p>
                      <a:pPr marL="36000" algn="ctr">
                        <a:spcBef>
                          <a:spcPts val="0"/>
                        </a:spcBef>
                        <a:spcAft>
                          <a:spcPts val="0"/>
                        </a:spcAft>
                      </a:pPr>
                      <a:r>
                        <a:rPr lang="en-US" sz="1400" b="0" kern="150" dirty="0">
                          <a:solidFill>
                            <a:schemeClr val="bg1"/>
                          </a:solidFill>
                          <a:effectLst/>
                          <a:latin typeface="微軟正黑體" panose="020B0604030504040204" pitchFamily="34" charset="-120"/>
                          <a:ea typeface="微軟正黑體" panose="020B0604030504040204" pitchFamily="34" charset="-120"/>
                        </a:rPr>
                        <a:t>(</a:t>
                      </a:r>
                      <a:r>
                        <a:rPr lang="en-US" sz="1400" b="0" kern="150" dirty="0" err="1">
                          <a:solidFill>
                            <a:schemeClr val="bg1"/>
                          </a:solidFill>
                          <a:effectLst/>
                          <a:latin typeface="微軟正黑體" panose="020B0604030504040204" pitchFamily="34" charset="-120"/>
                          <a:ea typeface="微軟正黑體" panose="020B0604030504040204" pitchFamily="34" charset="-120"/>
                        </a:rPr>
                        <a:t>kLOE</a:t>
                      </a:r>
                      <a:r>
                        <a:rPr lang="en-US" sz="1400" b="0" kern="150" dirty="0">
                          <a:solidFill>
                            <a:schemeClr val="bg1"/>
                          </a:solidFill>
                          <a:effectLst/>
                          <a:latin typeface="微軟正黑體" panose="020B0604030504040204" pitchFamily="34" charset="-120"/>
                          <a:ea typeface="微軟正黑體" panose="020B0604030504040204" pitchFamily="34" charset="-120"/>
                        </a:rPr>
                        <a:t>)</a:t>
                      </a:r>
                      <a:endParaRPr lang="zh-TW" sz="1400" b="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a:txBody>
                    <a:bodyPr/>
                    <a:lstStyle/>
                    <a:p>
                      <a:pPr marL="36000" algn="ctr">
                        <a:spcBef>
                          <a:spcPts val="0"/>
                        </a:spcBef>
                        <a:spcAft>
                          <a:spcPts val="0"/>
                        </a:spcAft>
                      </a:pPr>
                      <a:r>
                        <a:rPr lang="zh-TW" sz="1400" b="0" kern="150" dirty="0">
                          <a:solidFill>
                            <a:schemeClr val="bg1"/>
                          </a:solidFill>
                          <a:effectLst/>
                          <a:latin typeface="微軟正黑體" panose="020B0604030504040204" pitchFamily="34" charset="-120"/>
                          <a:ea typeface="微軟正黑體" panose="020B0604030504040204" pitchFamily="34" charset="-120"/>
                        </a:rPr>
                        <a:t>減少碳排放</a:t>
                      </a:r>
                    </a:p>
                    <a:p>
                      <a:pPr marL="36000" algn="ctr">
                        <a:spcBef>
                          <a:spcPts val="0"/>
                        </a:spcBef>
                        <a:spcAft>
                          <a:spcPts val="0"/>
                        </a:spcAft>
                      </a:pPr>
                      <a:r>
                        <a:rPr lang="en-US" sz="1400" b="0" kern="150" dirty="0">
                          <a:solidFill>
                            <a:schemeClr val="bg1"/>
                          </a:solidFill>
                          <a:effectLst/>
                          <a:latin typeface="微軟正黑體" panose="020B0604030504040204" pitchFamily="34" charset="-120"/>
                          <a:ea typeface="微軟正黑體" panose="020B0604030504040204" pitchFamily="34" charset="-120"/>
                        </a:rPr>
                        <a:t>(</a:t>
                      </a:r>
                      <a:r>
                        <a:rPr lang="zh-TW" sz="1400" b="0" kern="150" dirty="0">
                          <a:solidFill>
                            <a:schemeClr val="bg1"/>
                          </a:solidFill>
                          <a:effectLst/>
                          <a:latin typeface="微軟正黑體" panose="020B0604030504040204" pitchFamily="34" charset="-120"/>
                          <a:ea typeface="微軟正黑體" panose="020B0604030504040204" pitchFamily="34" charset="-120"/>
                        </a:rPr>
                        <a:t>噸</a:t>
                      </a:r>
                      <a:r>
                        <a:rPr lang="en-US" sz="1400" b="0" kern="150" dirty="0">
                          <a:solidFill>
                            <a:schemeClr val="bg1"/>
                          </a:solidFill>
                          <a:effectLst/>
                          <a:latin typeface="微軟正黑體" panose="020B0604030504040204" pitchFamily="34" charset="-120"/>
                          <a:ea typeface="微軟正黑體" panose="020B0604030504040204" pitchFamily="34" charset="-120"/>
                        </a:rPr>
                        <a:t>)</a:t>
                      </a:r>
                      <a:endParaRPr lang="zh-TW" sz="1400" b="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節電費</a:t>
                      </a:r>
                      <a:r>
                        <a:rPr lang="en-US" altLang="zh-TW" sz="1400" dirty="0" smtClean="0">
                          <a:solidFill>
                            <a:schemeClr val="bg1"/>
                          </a:solidFill>
                          <a:latin typeface="微軟正黑體" panose="020B0604030504040204" pitchFamily="34" charset="-120"/>
                          <a:ea typeface="微軟正黑體" panose="020B0604030504040204" pitchFamily="34" charset="-120"/>
                        </a:rPr>
                        <a:t>(</a:t>
                      </a:r>
                      <a:r>
                        <a:rPr lang="zh-TW" altLang="en-US" sz="1400" dirty="0" smtClean="0">
                          <a:solidFill>
                            <a:schemeClr val="bg1"/>
                          </a:solidFill>
                          <a:latin typeface="微軟正黑體" panose="020B0604030504040204" pitchFamily="34" charset="-120"/>
                          <a:ea typeface="微軟正黑體" panose="020B0604030504040204" pitchFamily="34" charset="-120"/>
                        </a:rPr>
                        <a:t>元</a:t>
                      </a:r>
                      <a:r>
                        <a:rPr lang="en-US" altLang="zh-TW" sz="1400" dirty="0" smtClean="0">
                          <a:solidFill>
                            <a:schemeClr val="bg1"/>
                          </a:solidFill>
                          <a:latin typeface="微軟正黑體" panose="020B0604030504040204" pitchFamily="34" charset="-120"/>
                          <a:ea typeface="微軟正黑體" panose="020B0604030504040204" pitchFamily="34" charset="-120"/>
                        </a:rPr>
                        <a:t>)</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a:solidFill>
                      <a:schemeClr val="accent2"/>
                    </a:solidFill>
                  </a:tcPr>
                </a:tc>
                <a:tc vMerge="1">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531612359"/>
                  </a:ext>
                </a:extLst>
              </a:tr>
              <a:tr h="370840">
                <a:tc>
                  <a:txBody>
                    <a:bodyPr/>
                    <a:lstStyle/>
                    <a:p>
                      <a:endParaRPr lang="zh-TW" altLang="en-US"/>
                    </a:p>
                  </a:txBody>
                  <a:tcPr/>
                </a:tc>
                <a:tc>
                  <a:txBody>
                    <a:bodyPr/>
                    <a:lstStyle/>
                    <a:p>
                      <a:r>
                        <a:rPr lang="zh-TW" altLang="en-US" sz="1400" dirty="0" smtClean="0">
                          <a:latin typeface="微軟正黑體" panose="020B0604030504040204" pitchFamily="34" charset="-120"/>
                          <a:ea typeface="微軟正黑體" panose="020B0604030504040204" pitchFamily="34" charset="-120"/>
                        </a:rPr>
                        <a:t>空調系統</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機器</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extLst>
                  <a:ext uri="{0D108BD9-81ED-4DB2-BD59-A6C34878D82A}">
                    <a16:rowId xmlns:a16="http://schemas.microsoft.com/office/drawing/2014/main" val="3809811774"/>
                  </a:ext>
                </a:extLst>
              </a:tr>
              <a:tr h="370840">
                <a:tc>
                  <a:txBody>
                    <a:bodyPr/>
                    <a:lstStyle/>
                    <a:p>
                      <a:endParaRPr lang="zh-TW" altLang="en-US" dirty="0"/>
                    </a:p>
                  </a:txBody>
                  <a:tcPr/>
                </a:tc>
                <a:tc>
                  <a:txBody>
                    <a:bodyPr/>
                    <a:lstStyle/>
                    <a:p>
                      <a:r>
                        <a:rPr lang="zh-TW" altLang="en-US" sz="1400" dirty="0" smtClean="0">
                          <a:latin typeface="微軟正黑體" panose="020B0604030504040204" pitchFamily="34" charset="-120"/>
                          <a:ea typeface="微軟正黑體" panose="020B0604030504040204" pitchFamily="34" charset="-120"/>
                        </a:rPr>
                        <a:t>照明系統</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設備</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479380128"/>
                  </a:ext>
                </a:extLst>
              </a:tr>
              <a:tr h="370840">
                <a:tc>
                  <a:txBody>
                    <a:bodyPr/>
                    <a:lstStyle/>
                    <a:p>
                      <a:endParaRPr lang="zh-TW" altLang="en-US" dirty="0"/>
                    </a:p>
                  </a:txBody>
                  <a:tcPr/>
                </a:tc>
                <a:tc>
                  <a:txBody>
                    <a:bodyPr/>
                    <a:lstStyle/>
                    <a:p>
                      <a:endParaRPr lang="zh-TW" altLang="en-US" dirty="0"/>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機</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531196761"/>
                  </a:ext>
                </a:extLst>
              </a:tr>
              <a:tr h="370840">
                <a:tc>
                  <a:txBody>
                    <a:bodyPr/>
                    <a:lstStyle/>
                    <a:p>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3113849812"/>
                  </a:ext>
                </a:extLst>
              </a:tr>
              <a:tr h="370840">
                <a:tc>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971348771"/>
                  </a:ext>
                </a:extLst>
              </a:tr>
              <a:tr h="370840">
                <a:tc gridSpan="3">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tc hMerge="1">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extLst>
                  <a:ext uri="{0D108BD9-81ED-4DB2-BD59-A6C34878D82A}">
                    <a16:rowId xmlns:a16="http://schemas.microsoft.com/office/drawing/2014/main" val="2051865151"/>
                  </a:ext>
                </a:extLst>
              </a:tr>
            </a:tbl>
          </a:graphicData>
        </a:graphic>
      </p:graphicFrame>
    </p:spTree>
    <p:extLst>
      <p:ext uri="{BB962C8B-B14F-4D97-AF65-F5344CB8AC3E}">
        <p14:creationId xmlns:p14="http://schemas.microsoft.com/office/powerpoint/2010/main" val="2099637709"/>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13</a:t>
            </a:fld>
            <a:endParaRPr lang="en-US" altLang="zh-TW" b="1">
              <a:solidFill>
                <a:prstClr val="black"/>
              </a:solidFill>
            </a:endParaRPr>
          </a:p>
        </p:txBody>
      </p:sp>
      <p:sp>
        <p:nvSpPr>
          <p:cNvPr id="3" name="矩形 2"/>
          <p:cNvSpPr/>
          <p:nvPr/>
        </p:nvSpPr>
        <p:spPr>
          <a:xfrm>
            <a:off x="1076093" y="260648"/>
            <a:ext cx="7109640"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伍、查核工作</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項目及執行進度說明</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10" name="表格 9"/>
          <p:cNvGraphicFramePr>
            <a:graphicFrameLocks noGrp="1"/>
          </p:cNvGraphicFramePr>
          <p:nvPr>
            <p:extLst/>
          </p:nvPr>
        </p:nvGraphicFramePr>
        <p:xfrm>
          <a:off x="1187498" y="7892226"/>
          <a:ext cx="7560965" cy="877424"/>
        </p:xfrm>
        <a:graphic>
          <a:graphicData uri="http://schemas.openxmlformats.org/drawingml/2006/table">
            <a:tbl>
              <a:tblPr firstRow="1" bandRow="1">
                <a:tableStyleId>{5C22544A-7EE6-4342-B048-85BDC9FD1C3A}</a:tableStyleId>
              </a:tblPr>
              <a:tblGrid>
                <a:gridCol w="2520281">
                  <a:extLst>
                    <a:ext uri="{9D8B030D-6E8A-4147-A177-3AD203B41FA5}">
                      <a16:colId xmlns:a16="http://schemas.microsoft.com/office/drawing/2014/main" val="1785923169"/>
                    </a:ext>
                  </a:extLst>
                </a:gridCol>
                <a:gridCol w="1656184">
                  <a:extLst>
                    <a:ext uri="{9D8B030D-6E8A-4147-A177-3AD203B41FA5}">
                      <a16:colId xmlns:a16="http://schemas.microsoft.com/office/drawing/2014/main" val="3289436479"/>
                    </a:ext>
                  </a:extLst>
                </a:gridCol>
                <a:gridCol w="1944216">
                  <a:extLst>
                    <a:ext uri="{9D8B030D-6E8A-4147-A177-3AD203B41FA5}">
                      <a16:colId xmlns:a16="http://schemas.microsoft.com/office/drawing/2014/main" val="2472507553"/>
                    </a:ext>
                  </a:extLst>
                </a:gridCol>
                <a:gridCol w="1440284">
                  <a:extLst>
                    <a:ext uri="{9D8B030D-6E8A-4147-A177-3AD203B41FA5}">
                      <a16:colId xmlns:a16="http://schemas.microsoft.com/office/drawing/2014/main" val="3445131136"/>
                    </a:ext>
                  </a:extLst>
                </a:gridCol>
              </a:tblGrid>
              <a:tr h="2217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smtClean="0">
                          <a:solidFill>
                            <a:schemeClr val="tx1"/>
                          </a:solidFill>
                          <a:latin typeface="微軟正黑體" panose="020B0604030504040204" pitchFamily="34" charset="-120"/>
                          <a:ea typeface="微軟正黑體" panose="020B0604030504040204" pitchFamily="34" charset="-120"/>
                        </a:rPr>
                        <a:t>歷年政府採購標案名稱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smtClean="0">
                          <a:solidFill>
                            <a:schemeClr val="tx1"/>
                          </a:solidFill>
                          <a:latin typeface="微軟正黑體" panose="020B0604030504040204" pitchFamily="34" charset="-120"/>
                          <a:ea typeface="微軟正黑體" panose="020B0604030504040204" pitchFamily="34" charset="-120"/>
                        </a:rPr>
                        <a:t>參與標案時間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dirty="0" smtClean="0">
                          <a:solidFill>
                            <a:schemeClr val="tx1"/>
                          </a:solidFill>
                          <a:latin typeface="微軟正黑體" panose="020B0604030504040204" pitchFamily="34" charset="-120"/>
                          <a:ea typeface="微軟正黑體" panose="020B0604030504040204" pitchFamily="34" charset="-120"/>
                        </a:rPr>
                        <a:t>參與標案規劃</a:t>
                      </a:r>
                      <a:endParaRPr lang="zh-TW" altLang="en-US" dirty="0">
                        <a:solidFill>
                          <a:schemeClr val="tx1"/>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dirty="0" smtClean="0">
                          <a:solidFill>
                            <a:schemeClr val="tx1"/>
                          </a:solidFill>
                          <a:latin typeface="微軟正黑體" panose="020B0604030504040204" pitchFamily="34" charset="-120"/>
                          <a:ea typeface="微軟正黑體" panose="020B0604030504040204" pitchFamily="34" charset="-120"/>
                        </a:rPr>
                        <a:t>標案金額</a:t>
                      </a:r>
                      <a:endParaRPr lang="zh-TW" altLang="en-US" dirty="0">
                        <a:solidFill>
                          <a:schemeClr val="tx1"/>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56843603"/>
                  </a:ext>
                </a:extLst>
              </a:tr>
              <a:tr h="511664">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2009619"/>
                  </a:ext>
                </a:extLst>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2732012770"/>
              </p:ext>
            </p:extLst>
          </p:nvPr>
        </p:nvGraphicFramePr>
        <p:xfrm>
          <a:off x="467545" y="1397000"/>
          <a:ext cx="8280790" cy="4851399"/>
        </p:xfrm>
        <a:graphic>
          <a:graphicData uri="http://schemas.openxmlformats.org/drawingml/2006/table">
            <a:tbl>
              <a:tblPr firstRow="1" bandRow="1">
                <a:tableStyleId>{21E4AEA4-8DFA-4A89-87EB-49C32662AFE0}</a:tableStyleId>
              </a:tblPr>
              <a:tblGrid>
                <a:gridCol w="648071">
                  <a:extLst>
                    <a:ext uri="{9D8B030D-6E8A-4147-A177-3AD203B41FA5}">
                      <a16:colId xmlns:a16="http://schemas.microsoft.com/office/drawing/2014/main" val="2969220054"/>
                    </a:ext>
                  </a:extLst>
                </a:gridCol>
                <a:gridCol w="1440160">
                  <a:extLst>
                    <a:ext uri="{9D8B030D-6E8A-4147-A177-3AD203B41FA5}">
                      <a16:colId xmlns:a16="http://schemas.microsoft.com/office/drawing/2014/main" val="2344883638"/>
                    </a:ext>
                  </a:extLst>
                </a:gridCol>
                <a:gridCol w="1656184">
                  <a:extLst>
                    <a:ext uri="{9D8B030D-6E8A-4147-A177-3AD203B41FA5}">
                      <a16:colId xmlns:a16="http://schemas.microsoft.com/office/drawing/2014/main" val="1604487725"/>
                    </a:ext>
                  </a:extLst>
                </a:gridCol>
                <a:gridCol w="3456384">
                  <a:extLst>
                    <a:ext uri="{9D8B030D-6E8A-4147-A177-3AD203B41FA5}">
                      <a16:colId xmlns:a16="http://schemas.microsoft.com/office/drawing/2014/main" val="3679033758"/>
                    </a:ext>
                  </a:extLst>
                </a:gridCol>
                <a:gridCol w="1079991">
                  <a:extLst>
                    <a:ext uri="{9D8B030D-6E8A-4147-A177-3AD203B41FA5}">
                      <a16:colId xmlns:a16="http://schemas.microsoft.com/office/drawing/2014/main" val="2232556255"/>
                    </a:ext>
                  </a:extLst>
                </a:gridCol>
              </a:tblGrid>
              <a:tr h="420608">
                <a:tc>
                  <a:txBody>
                    <a:bodyPr/>
                    <a:lstStyle/>
                    <a:p>
                      <a:pPr marL="0" algn="ctr" fontAlgn="b">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項次</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完成日期</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工作項目</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佐證說明</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a:lnSpc>
                          <a:spcPts val="1600"/>
                        </a:lnSpc>
                        <a:spcAft>
                          <a:spcPts val="0"/>
                        </a:spcAft>
                      </a:pPr>
                      <a:r>
                        <a:rPr lang="zh-TW" sz="1400" kern="150" dirty="0" smtClean="0">
                          <a:effectLst/>
                          <a:latin typeface="微軟正黑體" panose="020B0604030504040204" pitchFamily="34" charset="-120"/>
                          <a:ea typeface="微軟正黑體" panose="020B0604030504040204" pitchFamily="34" charset="-120"/>
                        </a:rPr>
                        <a:t>執行</a:t>
                      </a:r>
                      <a:r>
                        <a:rPr lang="zh-TW" sz="1400" kern="150" dirty="0">
                          <a:effectLst/>
                          <a:latin typeface="微軟正黑體" panose="020B0604030504040204" pitchFamily="34" charset="-120"/>
                          <a:ea typeface="微軟正黑體" panose="020B0604030504040204" pitchFamily="34" charset="-120"/>
                        </a:rPr>
                        <a:t>進度</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3939165332"/>
                  </a:ext>
                </a:extLst>
              </a:tr>
              <a:tr h="576176">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1</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fontAlgn="b">
                        <a:lnSpc>
                          <a:spcPts val="2000"/>
                        </a:lnSpc>
                        <a:spcAft>
                          <a:spcPts val="0"/>
                        </a:spcAft>
                      </a:pPr>
                      <a:r>
                        <a:rPr lang="zh-TW" sz="1400" kern="150">
                          <a:effectLst/>
                          <a:latin typeface="微軟正黑體" panose="020B0604030504040204" pitchFamily="34" charset="-120"/>
                          <a:ea typeface="微軟正黑體" panose="020B0604030504040204" pitchFamily="34" charset="-120"/>
                        </a:rPr>
                        <a:t>節能計畫採購</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1.</a:t>
                      </a:r>
                      <a:r>
                        <a:rPr lang="zh-TW" sz="1400" kern="150" dirty="0">
                          <a:effectLst/>
                          <a:latin typeface="微軟正黑體" panose="020B0604030504040204" pitchFamily="34" charset="-120"/>
                          <a:ea typeface="微軟正黑體" panose="020B0604030504040204" pitchFamily="34" charset="-120"/>
                        </a:rPr>
                        <a:t>統包工程採購契約</a:t>
                      </a:r>
                    </a:p>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a:t>
                      </a:r>
                      <a:r>
                        <a:rPr lang="zh-TW" sz="1400" kern="150" dirty="0">
                          <a:effectLst/>
                          <a:latin typeface="微軟正黑體" panose="020B0604030504040204" pitchFamily="34" charset="-120"/>
                          <a:ea typeface="微軟正黑體" panose="020B0604030504040204" pitchFamily="34" charset="-120"/>
                        </a:rPr>
                        <a:t>利益迴避規範同意書</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r"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20%</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150280752"/>
                  </a:ext>
                </a:extLst>
              </a:tr>
              <a:tr h="1152352">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2</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marR="76200" fontAlgn="b">
                        <a:lnSpc>
                          <a:spcPts val="2000"/>
                        </a:lnSpc>
                        <a:spcAft>
                          <a:spcPts val="0"/>
                        </a:spcAft>
                      </a:pPr>
                      <a:r>
                        <a:rPr lang="zh-TW" sz="1400" kern="150">
                          <a:effectLst/>
                          <a:latin typeface="微軟正黑體" panose="020B0604030504040204" pitchFamily="34" charset="-120"/>
                          <a:ea typeface="微軟正黑體" panose="020B0604030504040204" pitchFamily="34" charset="-120"/>
                        </a:rPr>
                        <a:t>改善前基準線建立</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1.</a:t>
                      </a:r>
                      <a:r>
                        <a:rPr lang="zh-TW" sz="1400" kern="150" dirty="0">
                          <a:effectLst/>
                          <a:latin typeface="微軟正黑體" panose="020B0604030504040204" pitchFamily="34" charset="-120"/>
                          <a:ea typeface="微軟正黑體" panose="020B0604030504040204" pitchFamily="34" charset="-120"/>
                        </a:rPr>
                        <a:t>改善前基準線量測通知函</a:t>
                      </a:r>
                    </a:p>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a:t>
                      </a:r>
                      <a:r>
                        <a:rPr lang="zh-TW" sz="1400" kern="150" dirty="0">
                          <a:effectLst/>
                          <a:latin typeface="微軟正黑體" panose="020B0604030504040204" pitchFamily="34" charset="-120"/>
                          <a:ea typeface="微軟正黑體" panose="020B0604030504040204" pitchFamily="34" charset="-120"/>
                        </a:rPr>
                        <a:t>基準線建立報告</a:t>
                      </a:r>
                    </a:p>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3.</a:t>
                      </a:r>
                      <a:r>
                        <a:rPr lang="zh-TW" sz="1400" kern="150" dirty="0">
                          <a:effectLst/>
                          <a:latin typeface="微軟正黑體" panose="020B0604030504040204" pitchFamily="34" charset="-120"/>
                          <a:ea typeface="微軟正黑體" panose="020B0604030504040204" pitchFamily="34" charset="-120"/>
                        </a:rPr>
                        <a:t>基準線建立報告簽屬人之節能績效量測與驗證工程師職能認證證書</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r"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25%</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3402811003"/>
                  </a:ext>
                </a:extLst>
              </a:tr>
              <a:tr h="420608">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3</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fontAlgn="b">
                        <a:lnSpc>
                          <a:spcPts val="2000"/>
                        </a:lnSpc>
                        <a:spcAft>
                          <a:spcPts val="0"/>
                        </a:spcAft>
                      </a:pPr>
                      <a:r>
                        <a:rPr lang="zh-TW" sz="1400" kern="150">
                          <a:effectLst/>
                          <a:latin typeface="微軟正黑體" panose="020B0604030504040204" pitchFamily="34" charset="-120"/>
                          <a:ea typeface="微軟正黑體" panose="020B0604030504040204" pitchFamily="34" charset="-120"/>
                        </a:rPr>
                        <a:t>專案設備驗收</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just">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完工證明</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r"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25%</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2785599689"/>
                  </a:ext>
                </a:extLst>
              </a:tr>
              <a:tr h="1440439">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4</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fontAlgn="b">
                        <a:lnSpc>
                          <a:spcPts val="2000"/>
                        </a:lnSpc>
                        <a:spcAft>
                          <a:spcPts val="0"/>
                        </a:spcAft>
                      </a:pPr>
                      <a:r>
                        <a:rPr lang="zh-TW" sz="1400" kern="150" dirty="0">
                          <a:effectLst/>
                          <a:latin typeface="微軟正黑體" panose="020B0604030504040204" pitchFamily="34" charset="-120"/>
                          <a:ea typeface="微軟正黑體" panose="020B0604030504040204" pitchFamily="34" charset="-120"/>
                        </a:rPr>
                        <a:t>改善後節能績效量測驗證</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1.</a:t>
                      </a:r>
                      <a:r>
                        <a:rPr lang="zh-TW" sz="1400" kern="150" dirty="0">
                          <a:effectLst/>
                          <a:latin typeface="微軟正黑體" panose="020B0604030504040204" pitchFamily="34" charset="-120"/>
                          <a:ea typeface="微軟正黑體" panose="020B0604030504040204" pitchFamily="34" charset="-120"/>
                        </a:rPr>
                        <a:t>節能績效量測驗證通知函</a:t>
                      </a:r>
                    </a:p>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a:t>
                      </a:r>
                      <a:r>
                        <a:rPr lang="zh-TW" sz="1400" kern="150" dirty="0">
                          <a:effectLst/>
                          <a:latin typeface="微軟正黑體" panose="020B0604030504040204" pitchFamily="34" charset="-120"/>
                          <a:ea typeface="微軟正黑體" panose="020B0604030504040204" pitchFamily="34" charset="-120"/>
                        </a:rPr>
                        <a:t>節能績效量測驗證報告</a:t>
                      </a:r>
                    </a:p>
                    <a:p>
                      <a:pPr marL="0" indent="-15240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3.</a:t>
                      </a:r>
                      <a:r>
                        <a:rPr lang="zh-TW" sz="1400" kern="150" dirty="0">
                          <a:effectLst/>
                          <a:latin typeface="微軟正黑體" panose="020B0604030504040204" pitchFamily="34" charset="-120"/>
                          <a:ea typeface="微軟正黑體" panose="020B0604030504040204" pitchFamily="34" charset="-120"/>
                        </a:rPr>
                        <a:t>節能績效量測驗證報告簽屬人之節能績效量測與驗證工程師職能認證證書</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r"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25%</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974760045"/>
                  </a:ext>
                </a:extLst>
              </a:tr>
              <a:tr h="420608">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5</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ctr" fontAlgn="b">
                        <a:lnSpc>
                          <a:spcPts val="2000"/>
                        </a:lnSpc>
                        <a:spcAft>
                          <a:spcPts val="0"/>
                        </a:spcAft>
                      </a:pPr>
                      <a:r>
                        <a:rPr lang="en-US" sz="1400" kern="15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fontAlgn="b">
                        <a:lnSpc>
                          <a:spcPts val="2000"/>
                        </a:lnSpc>
                        <a:spcAft>
                          <a:spcPts val="0"/>
                        </a:spcAft>
                      </a:pPr>
                      <a:r>
                        <a:rPr lang="zh-TW" sz="1400" kern="150">
                          <a:effectLst/>
                          <a:latin typeface="微軟正黑體" panose="020B0604030504040204" pitchFamily="34" charset="-120"/>
                          <a:ea typeface="微軟正黑體" panose="020B0604030504040204" pitchFamily="34" charset="-120"/>
                        </a:rPr>
                        <a:t>執行成果報告</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a:t>
                      </a:r>
                      <a:r>
                        <a:rPr lang="zh-TW" sz="1400" kern="150" dirty="0">
                          <a:effectLst/>
                          <a:latin typeface="微軟正黑體" panose="020B0604030504040204" pitchFamily="34" charset="-120"/>
                          <a:ea typeface="微軟正黑體" panose="020B0604030504040204" pitchFamily="34" charset="-120"/>
                        </a:rPr>
                        <a:t>系統填報成果</a:t>
                      </a:r>
                      <a:r>
                        <a:rPr lang="en-US" sz="1400" kern="150" dirty="0">
                          <a:effectLst/>
                          <a:latin typeface="微軟正黑體" panose="020B0604030504040204" pitchFamily="34" charset="-120"/>
                          <a:ea typeface="微軟正黑體" panose="020B0604030504040204" pitchFamily="34" charset="-120"/>
                        </a:rPr>
                        <a: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tc>
                  <a:txBody>
                    <a:bodyPr/>
                    <a:lstStyle/>
                    <a:p>
                      <a:pPr marL="0" algn="r" fontAlgn="b">
                        <a:lnSpc>
                          <a:spcPts val="2000"/>
                        </a:lnSpc>
                        <a:spcAft>
                          <a:spcPts val="0"/>
                        </a:spcAft>
                      </a:pPr>
                      <a:r>
                        <a:rPr lang="en-US" sz="1400" kern="150" dirty="0">
                          <a:effectLst/>
                          <a:latin typeface="微軟正黑體" panose="020B0604030504040204" pitchFamily="34" charset="-120"/>
                          <a:ea typeface="微軟正黑體" panose="020B0604030504040204" pitchFamily="34" charset="-120"/>
                        </a:rPr>
                        <a:t>5%</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6700" marR="56700" marT="0" marB="0" anchor="ctr"/>
                </a:tc>
                <a:extLst>
                  <a:ext uri="{0D108BD9-81ED-4DB2-BD59-A6C34878D82A}">
                    <a16:rowId xmlns:a16="http://schemas.microsoft.com/office/drawing/2014/main" val="3455490595"/>
                  </a:ext>
                </a:extLst>
              </a:tr>
              <a:tr h="420608">
                <a:tc gridSpan="4">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r"/>
                      <a:r>
                        <a:rPr lang="en-US" altLang="zh-TW" sz="1400" dirty="0" smtClean="0">
                          <a:latin typeface="微軟正黑體" panose="020B0604030504040204" pitchFamily="34" charset="-120"/>
                          <a:ea typeface="微軟正黑體" panose="020B0604030504040204" pitchFamily="34" charset="-120"/>
                        </a:rPr>
                        <a:t>100%</a:t>
                      </a:r>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852892272"/>
                  </a:ext>
                </a:extLst>
              </a:tr>
            </a:tbl>
          </a:graphicData>
        </a:graphic>
      </p:graphicFrame>
    </p:spTree>
    <p:extLst>
      <p:ext uri="{BB962C8B-B14F-4D97-AF65-F5344CB8AC3E}">
        <p14:creationId xmlns:p14="http://schemas.microsoft.com/office/powerpoint/2010/main" val="4005775715"/>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14</a:t>
            </a:fld>
            <a:endParaRPr lang="en-US" altLang="zh-TW" b="1">
              <a:solidFill>
                <a:prstClr val="black"/>
              </a:solidFill>
            </a:endParaRPr>
          </a:p>
        </p:txBody>
      </p:sp>
      <p:sp>
        <p:nvSpPr>
          <p:cNvPr id="3" name="矩形 2"/>
          <p:cNvSpPr/>
          <p:nvPr/>
        </p:nvSpPr>
        <p:spPr>
          <a:xfrm>
            <a:off x="3171909" y="188640"/>
            <a:ext cx="2954655"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陸、經費需求</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79449"/>
            <a:ext cx="8208912" cy="646331"/>
          </a:xfrm>
          <a:prstGeom prst="rect">
            <a:avLst/>
          </a:prstGeom>
        </p:spPr>
        <p:txBody>
          <a:bodyPr wrap="square">
            <a:spAutoFit/>
          </a:bodyPr>
          <a:lstStyle/>
          <a:p>
            <a:pPr indent="266700">
              <a:lnSpc>
                <a:spcPct val="150000"/>
              </a:lnSpc>
              <a:spcBef>
                <a:spcPts val="600"/>
              </a:spcBef>
              <a:spcAft>
                <a:spcPts val="600"/>
              </a:spcAft>
            </a:pPr>
            <a:r>
              <a:rPr lang="zh-TW" altLang="en-US" sz="2400" b="1" dirty="0">
                <a:latin typeface="微軟正黑體" panose="020B0604030504040204" pitchFamily="34" charset="-120"/>
                <a:ea typeface="微軟正黑體" panose="020B0604030504040204" pitchFamily="34" charset="-120"/>
              </a:rPr>
              <a:t>一</a:t>
            </a:r>
            <a:r>
              <a:rPr lang="zh-TW" altLang="en-US" sz="2400" b="1" dirty="0" smtClean="0">
                <a:latin typeface="微軟正黑體" panose="020B0604030504040204" pitchFamily="34" charset="-120"/>
                <a:ea typeface="微軟正黑體" panose="020B0604030504040204" pitchFamily="34" charset="-120"/>
              </a:rPr>
              <a:t>、經費預算表</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smtClean="0">
              <a:solidFill>
                <a:schemeClr val="tx1">
                  <a:lumMod val="75000"/>
                  <a:lumOff val="25000"/>
                </a:schemeClr>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373219308"/>
              </p:ext>
            </p:extLst>
          </p:nvPr>
        </p:nvGraphicFramePr>
        <p:xfrm>
          <a:off x="383950" y="1732213"/>
          <a:ext cx="8508530" cy="4872149"/>
        </p:xfrm>
        <a:graphic>
          <a:graphicData uri="http://schemas.openxmlformats.org/drawingml/2006/table">
            <a:tbl>
              <a:tblPr firstRow="1" bandRow="1">
                <a:tableStyleId>{21E4AEA4-8DFA-4A89-87EB-49C32662AFE0}</a:tableStyleId>
              </a:tblPr>
              <a:tblGrid>
                <a:gridCol w="515642">
                  <a:extLst>
                    <a:ext uri="{9D8B030D-6E8A-4147-A177-3AD203B41FA5}">
                      <a16:colId xmlns:a16="http://schemas.microsoft.com/office/drawing/2014/main" val="1649367883"/>
                    </a:ext>
                  </a:extLst>
                </a:gridCol>
                <a:gridCol w="1008112">
                  <a:extLst>
                    <a:ext uri="{9D8B030D-6E8A-4147-A177-3AD203B41FA5}">
                      <a16:colId xmlns:a16="http://schemas.microsoft.com/office/drawing/2014/main" val="4131717251"/>
                    </a:ext>
                  </a:extLst>
                </a:gridCol>
                <a:gridCol w="1368152">
                  <a:extLst>
                    <a:ext uri="{9D8B030D-6E8A-4147-A177-3AD203B41FA5}">
                      <a16:colId xmlns:a16="http://schemas.microsoft.com/office/drawing/2014/main" val="1995581577"/>
                    </a:ext>
                  </a:extLst>
                </a:gridCol>
                <a:gridCol w="1152128">
                  <a:extLst>
                    <a:ext uri="{9D8B030D-6E8A-4147-A177-3AD203B41FA5}">
                      <a16:colId xmlns:a16="http://schemas.microsoft.com/office/drawing/2014/main" val="2557797970"/>
                    </a:ext>
                  </a:extLst>
                </a:gridCol>
                <a:gridCol w="1273798">
                  <a:extLst>
                    <a:ext uri="{9D8B030D-6E8A-4147-A177-3AD203B41FA5}">
                      <a16:colId xmlns:a16="http://schemas.microsoft.com/office/drawing/2014/main" val="1868311863"/>
                    </a:ext>
                  </a:extLst>
                </a:gridCol>
                <a:gridCol w="1063566">
                  <a:extLst>
                    <a:ext uri="{9D8B030D-6E8A-4147-A177-3AD203B41FA5}">
                      <a16:colId xmlns:a16="http://schemas.microsoft.com/office/drawing/2014/main" val="420886925"/>
                    </a:ext>
                  </a:extLst>
                </a:gridCol>
                <a:gridCol w="1119021">
                  <a:extLst>
                    <a:ext uri="{9D8B030D-6E8A-4147-A177-3AD203B41FA5}">
                      <a16:colId xmlns:a16="http://schemas.microsoft.com/office/drawing/2014/main" val="1270670031"/>
                    </a:ext>
                  </a:extLst>
                </a:gridCol>
                <a:gridCol w="1008111">
                  <a:extLst>
                    <a:ext uri="{9D8B030D-6E8A-4147-A177-3AD203B41FA5}">
                      <a16:colId xmlns:a16="http://schemas.microsoft.com/office/drawing/2014/main" val="113104229"/>
                    </a:ext>
                  </a:extLst>
                </a:gridCol>
              </a:tblGrid>
              <a:tr h="370840">
                <a:tc rowSpan="3" gridSpan="2">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服務費用</a:t>
                      </a:r>
                    </a:p>
                  </a:txBody>
                  <a:tcPr marL="34310" marR="34310" marT="17155" marB="17155" anchor="ctr"/>
                </a:tc>
                <a:tc rowSpan="3" hMerge="1">
                  <a:txBody>
                    <a:bodyPr/>
                    <a:lstStyle/>
                    <a:p>
                      <a:endParaRPr lang="zh-TW" altLang="en-US"/>
                    </a:p>
                  </a:txBody>
                  <a:tcPr/>
                </a:tc>
                <a:tc gridSpan="4">
                  <a:txBody>
                    <a:bodyPr/>
                    <a:lstStyle/>
                    <a:p>
                      <a:pPr algn="ctr"/>
                      <a:r>
                        <a:rPr lang="zh-TW" altLang="en-US" sz="1400" dirty="0" smtClean="0">
                          <a:solidFill>
                            <a:schemeClr val="bg1"/>
                          </a:solidFill>
                          <a:latin typeface="微軟正黑體" panose="020B0604030504040204" pitchFamily="34" charset="-120"/>
                          <a:ea typeface="微軟正黑體" panose="020B0604030504040204" pitchFamily="34" charset="-120"/>
                        </a:rPr>
                        <a:t>預算數</a:t>
                      </a:r>
                      <a:endParaRPr lang="zh-TW" altLang="en-US" sz="1400" dirty="0">
                        <a:solidFill>
                          <a:schemeClr val="bg1"/>
                        </a:solidFill>
                        <a:latin typeface="微軟正黑體" panose="020B0604030504040204" pitchFamily="34" charset="-120"/>
                        <a:ea typeface="微軟正黑體" panose="020B0604030504040204" pitchFamily="34" charset="-120"/>
                      </a:endParaRPr>
                    </a:p>
                  </a:txBody>
                  <a:tcPr marL="34310" marR="34310" marT="17155" marB="1715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3" gridSpan="2">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計算方式說明</a:t>
                      </a:r>
                    </a:p>
                  </a:txBody>
                  <a:tcPr marL="34310" marR="34310" marT="17155" marB="17155" anchor="ctr"/>
                </a:tc>
                <a:tc rowSpan="3" hMerge="1">
                  <a:txBody>
                    <a:bodyPr/>
                    <a:lstStyle/>
                    <a:p>
                      <a:endParaRPr lang="zh-TW" altLang="en-US"/>
                    </a:p>
                  </a:txBody>
                  <a:tcPr/>
                </a:tc>
                <a:extLst>
                  <a:ext uri="{0D108BD9-81ED-4DB2-BD59-A6C34878D82A}">
                    <a16:rowId xmlns:a16="http://schemas.microsoft.com/office/drawing/2014/main" val="4233024994"/>
                  </a:ext>
                </a:extLst>
              </a:tr>
              <a:tr h="370840">
                <a:tc gridSpan="2" vMerge="1">
                  <a:txBody>
                    <a:bodyPr/>
                    <a:lstStyle/>
                    <a:p>
                      <a:endParaRPr lang="zh-TW" altLang="en-US"/>
                    </a:p>
                  </a:txBody>
                  <a:tcPr/>
                </a:tc>
                <a:tc hMerge="1" vMerge="1">
                  <a:txBody>
                    <a:bodyPr/>
                    <a:lstStyle/>
                    <a:p>
                      <a:endParaRPr lang="zh-TW" altLang="en-US"/>
                    </a:p>
                  </a:txBody>
                  <a:tcPr/>
                </a:tc>
                <a:tc rowSpan="2">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政府補助款</a:t>
                      </a:r>
                    </a:p>
                  </a:txBody>
                  <a:tcPr marL="34310" marR="34310" marT="17155" marB="17155" anchor="ctr">
                    <a:solidFill>
                      <a:schemeClr val="accent2"/>
                    </a:solidFill>
                  </a:tcPr>
                </a:tc>
                <a:tc rowSpan="2">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業者自籌款</a:t>
                      </a:r>
                    </a:p>
                  </a:txBody>
                  <a:tcPr marL="34310" marR="34310" marT="17155" marB="17155" anchor="ctr">
                    <a:solidFill>
                      <a:schemeClr val="accent2"/>
                    </a:solidFill>
                  </a:tcPr>
                </a:tc>
                <a:tc gridSpan="2">
                  <a:txBody>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合計</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marL="34310" marR="34310" marT="17155" marB="17155" anchor="ctr">
                    <a:solidFill>
                      <a:schemeClr val="accent2"/>
                    </a:solidFill>
                  </a:tcP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950237452"/>
                  </a:ext>
                </a:extLst>
              </a:tr>
              <a:tr h="370840">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金額</a:t>
                      </a:r>
                    </a:p>
                  </a:txBody>
                  <a:tcPr marL="34310" marR="34310" marT="17155" marB="17155" anchor="ctr">
                    <a:solidFill>
                      <a:schemeClr val="accent2"/>
                    </a:solidFill>
                  </a:tcPr>
                </a:tc>
                <a:tc>
                  <a:txBody>
                    <a:bodyPr/>
                    <a:lstStyle/>
                    <a:p>
                      <a:pPr algn="ctr" fontAlgn="ctr"/>
                      <a:r>
                        <a:rPr lang="zh-TW" altLang="en-US" sz="1400" b="1" dirty="0">
                          <a:solidFill>
                            <a:schemeClr val="bg1"/>
                          </a:solidFill>
                          <a:effectLst/>
                          <a:latin typeface="微軟正黑體" panose="020B0604030504040204" pitchFamily="34" charset="-120"/>
                          <a:ea typeface="微軟正黑體" panose="020B0604030504040204" pitchFamily="34" charset="-120"/>
                        </a:rPr>
                        <a:t>占總經費％</a:t>
                      </a:r>
                    </a:p>
                  </a:txBody>
                  <a:tcPr marL="34310" marR="34310" marT="17155" marB="17155" anchor="ctr">
                    <a:solidFill>
                      <a:schemeClr val="accent2"/>
                    </a:solidFill>
                  </a:tcP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3030704576"/>
                  </a:ext>
                </a:extLst>
              </a:tr>
              <a:tr h="422069">
                <a:tc rowSpan="8" gridSpan="2">
                  <a:txBody>
                    <a:bodyPr/>
                    <a:lstStyle/>
                    <a:p>
                      <a:r>
                        <a:rPr lang="zh-TW" altLang="en-US" sz="1400" dirty="0" smtClean="0">
                          <a:latin typeface="微軟正黑體" panose="020B0604030504040204" pitchFamily="34" charset="-120"/>
                          <a:ea typeface="微軟正黑體" panose="020B0604030504040204" pitchFamily="34" charset="-120"/>
                        </a:rPr>
                        <a:t>委託技術費</a:t>
                      </a:r>
                      <a:endParaRPr lang="zh-TW" altLang="en-US" sz="1400" dirty="0">
                        <a:latin typeface="微軟正黑體" panose="020B0604030504040204" pitchFamily="34" charset="-120"/>
                        <a:ea typeface="微軟正黑體" panose="020B0604030504040204" pitchFamily="34" charset="-120"/>
                      </a:endParaRPr>
                    </a:p>
                  </a:txBody>
                  <a:tcPr/>
                </a:tc>
                <a:tc rowSpan="8" h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c gridSpan="2">
                  <a:txBody>
                    <a:bodyPr/>
                    <a:lstStyle/>
                    <a:p>
                      <a:pPr fontAlgn="t"/>
                      <a:r>
                        <a:rPr lang="en-US" altLang="zh-TW" sz="1400" dirty="0">
                          <a:effectLst/>
                          <a:latin typeface="微軟正黑體" panose="020B0604030504040204" pitchFamily="34" charset="-120"/>
                          <a:ea typeface="微軟正黑體" panose="020B0604030504040204" pitchFamily="34" charset="-120"/>
                        </a:rPr>
                        <a:t>1.</a:t>
                      </a:r>
                      <a:r>
                        <a:rPr lang="zh-TW" altLang="en-US" sz="1400" dirty="0">
                          <a:effectLst/>
                          <a:latin typeface="微軟正黑體" panose="020B0604030504040204" pitchFamily="34" charset="-120"/>
                          <a:ea typeface="微軟正黑體" panose="020B0604030504040204" pitchFamily="34" charset="-120"/>
                        </a:rPr>
                        <a:t>委託技術費：</a:t>
                      </a:r>
                    </a:p>
                  </a:txBody>
                  <a:tcPr marL="34310" marR="34310" marT="17155" marB="17155"/>
                </a:tc>
                <a:tc hMerge="1">
                  <a:txBody>
                    <a:bodyPr/>
                    <a:lstStyle/>
                    <a:p>
                      <a:endParaRPr lang="zh-TW" altLang="en-US"/>
                    </a:p>
                  </a:txBody>
                  <a:tcPr/>
                </a:tc>
                <a:extLst>
                  <a:ext uri="{0D108BD9-81ED-4DB2-BD59-A6C34878D82A}">
                    <a16:rowId xmlns:a16="http://schemas.microsoft.com/office/drawing/2014/main" val="405738030"/>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(1)</a:t>
                      </a:r>
                      <a:r>
                        <a:rPr lang="zh-TW" altLang="en-US" sz="1400" dirty="0">
                          <a:effectLst/>
                          <a:latin typeface="微軟正黑體" panose="020B0604030504040204" pitchFamily="34" charset="-120"/>
                          <a:ea typeface="微軟正黑體" panose="020B0604030504040204" pitchFamily="34" charset="-120"/>
                        </a:rPr>
                        <a:t>設計費</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519465105"/>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(2)</a:t>
                      </a:r>
                      <a:r>
                        <a:rPr lang="zh-TW" altLang="en-US" sz="1400" dirty="0">
                          <a:effectLst/>
                          <a:latin typeface="微軟正黑體" panose="020B0604030504040204" pitchFamily="34" charset="-120"/>
                          <a:ea typeface="微軟正黑體" panose="020B0604030504040204" pitchFamily="34" charset="-120"/>
                        </a:rPr>
                        <a:t>材料費</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899321915"/>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(3)</a:t>
                      </a:r>
                      <a:r>
                        <a:rPr lang="zh-TW" altLang="en-US" sz="1400" dirty="0">
                          <a:effectLst/>
                          <a:latin typeface="微軟正黑體" panose="020B0604030504040204" pitchFamily="34" charset="-120"/>
                          <a:ea typeface="微軟正黑體" panose="020B0604030504040204" pitchFamily="34" charset="-120"/>
                        </a:rPr>
                        <a:t>施工費</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2001713095"/>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(4)</a:t>
                      </a:r>
                      <a:r>
                        <a:rPr lang="zh-TW" altLang="en-US" sz="1400" dirty="0">
                          <a:effectLst/>
                          <a:latin typeface="微軟正黑體" panose="020B0604030504040204" pitchFamily="34" charset="-120"/>
                          <a:ea typeface="微軟正黑體" panose="020B0604030504040204" pitchFamily="34" charset="-120"/>
                        </a:rPr>
                        <a:t>業務費</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515936759"/>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(5)</a:t>
                      </a:r>
                      <a:r>
                        <a:rPr lang="zh-TW" altLang="en-US" sz="1400" dirty="0">
                          <a:effectLst/>
                          <a:latin typeface="微軟正黑體" panose="020B0604030504040204" pitchFamily="34" charset="-120"/>
                          <a:ea typeface="微軟正黑體" panose="020B0604030504040204" pitchFamily="34" charset="-120"/>
                        </a:rPr>
                        <a:t>管理費</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3774200276"/>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(6)</a:t>
                      </a:r>
                      <a:r>
                        <a:rPr lang="zh-TW" altLang="en-US" sz="1400" dirty="0">
                          <a:effectLst/>
                          <a:latin typeface="微軟正黑體" panose="020B0604030504040204" pitchFamily="34" charset="-120"/>
                          <a:ea typeface="微軟正黑體" panose="020B0604030504040204" pitchFamily="34" charset="-120"/>
                        </a:rPr>
                        <a:t>稅捐</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3983668583"/>
                  </a:ext>
                </a:extLst>
              </a:tr>
              <a:tr h="370840">
                <a:tc gridSpan="2" vMerge="1">
                  <a:txBody>
                    <a:bodyPr/>
                    <a:lstStyle/>
                    <a:p>
                      <a:endParaRPr lang="zh-TW" altLang="en-US" dirty="0"/>
                    </a:p>
                  </a:txBody>
                  <a:tcPr/>
                </a:tc>
                <a:tc hMerge="1" vMerge="1">
                  <a:txBody>
                    <a:bodyPr/>
                    <a:lstStyle/>
                    <a:p>
                      <a:endParaRPr lang="zh-TW" altLang="en-US"/>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pPr fontAlgn="t"/>
                      <a:r>
                        <a:rPr lang="en-US" altLang="zh-TW" sz="1400" dirty="0">
                          <a:effectLst/>
                          <a:latin typeface="微軟正黑體" panose="020B0604030504040204" pitchFamily="34" charset="-120"/>
                          <a:ea typeface="微軟正黑體" panose="020B0604030504040204" pitchFamily="34" charset="-120"/>
                        </a:rPr>
                        <a:t>(7)</a:t>
                      </a:r>
                      <a:r>
                        <a:rPr lang="zh-TW" altLang="en-US" sz="1400" dirty="0">
                          <a:effectLst/>
                          <a:latin typeface="微軟正黑體" panose="020B0604030504040204" pitchFamily="34" charset="-120"/>
                          <a:ea typeface="微軟正黑體" panose="020B0604030504040204" pitchFamily="34" charset="-120"/>
                        </a:rPr>
                        <a:t>其他</a:t>
                      </a:r>
                    </a:p>
                  </a:txBody>
                  <a:tcPr marL="34310" marR="34310" marT="17155" marB="17155"/>
                </a:tc>
                <a:tc>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1417846838"/>
                  </a:ext>
                </a:extLst>
              </a:tr>
              <a:tr h="370840">
                <a:tc rowSpan="2">
                  <a:txBody>
                    <a:bodyPr/>
                    <a:lstStyle/>
                    <a:p>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r>
                        <a:rPr lang="zh-TW" altLang="en-US" sz="1400" dirty="0" smtClean="0">
                          <a:latin typeface="微軟正黑體" panose="020B0604030504040204" pitchFamily="34" charset="-120"/>
                          <a:ea typeface="微軟正黑體" panose="020B0604030504040204" pitchFamily="34" charset="-120"/>
                        </a:rPr>
                        <a:t>金額</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dirty="0"/>
                    </a:p>
                  </a:txBody>
                  <a:tcPr/>
                </a:tc>
                <a:tc>
                  <a:txBody>
                    <a:bodyPr/>
                    <a:lstStyle/>
                    <a:p>
                      <a:endParaRPr lang="zh-TW" altLang="en-US" dirty="0"/>
                    </a:p>
                  </a:txBody>
                  <a:tcPr/>
                </a:tc>
                <a:tc gridSpan="2">
                  <a:txBody>
                    <a:bodyPr/>
                    <a:lstStyle/>
                    <a:p>
                      <a:pPr fontAlgn="t"/>
                      <a:endParaRPr lang="zh-TW" altLang="en-US" sz="1400" dirty="0">
                        <a:effectLst/>
                        <a:latin typeface="微軟正黑體" panose="020B0604030504040204" pitchFamily="34" charset="-120"/>
                        <a:ea typeface="微軟正黑體" panose="020B0604030504040204" pitchFamily="34" charset="-120"/>
                      </a:endParaRPr>
                    </a:p>
                  </a:txBody>
                  <a:tcPr marL="34310" marR="34310" marT="17155" marB="17155"/>
                </a:tc>
                <a:tc hMerge="1">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3311928785"/>
                  </a:ext>
                </a:extLst>
              </a:tr>
              <a:tr h="370840">
                <a:tc vMerge="1">
                  <a:txBody>
                    <a:bodyPr/>
                    <a:lstStyle/>
                    <a:p>
                      <a:endParaRPr lang="zh-TW" altLang="en-US" dirty="0"/>
                    </a:p>
                  </a:txBody>
                  <a:tcPr/>
                </a:tc>
                <a:tc>
                  <a:txBody>
                    <a:bodyPr/>
                    <a:lstStyle/>
                    <a:p>
                      <a:r>
                        <a:rPr lang="zh-TW" altLang="en-US" sz="1400" dirty="0" smtClean="0">
                          <a:latin typeface="微軟正黑體" panose="020B0604030504040204" pitchFamily="34" charset="-120"/>
                          <a:ea typeface="微軟正黑體" panose="020B0604030504040204" pitchFamily="34" charset="-120"/>
                        </a:rPr>
                        <a:t>佔總經費</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dirty="0"/>
                    </a:p>
                  </a:txBody>
                  <a:tcPr/>
                </a:tc>
                <a:tc>
                  <a:txBody>
                    <a:bodyPr/>
                    <a:lstStyle/>
                    <a:p>
                      <a:endParaRPr lang="zh-TW" altLang="en-US" dirty="0"/>
                    </a:p>
                  </a:txBody>
                  <a:tcPr/>
                </a:tc>
                <a:tc gridSpan="2">
                  <a:txBody>
                    <a:bodyPr/>
                    <a:lstStyle/>
                    <a:p>
                      <a:pPr fontAlgn="t"/>
                      <a:endParaRPr lang="zh-TW" altLang="en-US" sz="1400" dirty="0">
                        <a:effectLst/>
                        <a:latin typeface="微軟正黑體" panose="020B0604030504040204" pitchFamily="34" charset="-120"/>
                        <a:ea typeface="微軟正黑體" panose="020B0604030504040204" pitchFamily="34" charset="-120"/>
                      </a:endParaRPr>
                    </a:p>
                  </a:txBody>
                  <a:tcPr marL="34310" marR="34310" marT="17155" marB="17155"/>
                </a:tc>
                <a:tc hMerge="1">
                  <a:txBody>
                    <a:bodyPr/>
                    <a:lstStyle/>
                    <a:p>
                      <a:pPr algn="r" fontAlgn="t"/>
                      <a:endParaRPr lang="en-US" altLang="zh-TW" sz="1400" dirty="0">
                        <a:effectLst/>
                        <a:latin typeface="微軟正黑體" panose="020B0604030504040204" pitchFamily="34" charset="-120"/>
                        <a:ea typeface="微軟正黑體" panose="020B0604030504040204" pitchFamily="34" charset="-120"/>
                      </a:endParaRPr>
                    </a:p>
                  </a:txBody>
                  <a:tcPr marL="34310" marR="34310" marT="17155" marB="17155"/>
                </a:tc>
                <a:extLst>
                  <a:ext uri="{0D108BD9-81ED-4DB2-BD59-A6C34878D82A}">
                    <a16:rowId xmlns:a16="http://schemas.microsoft.com/office/drawing/2014/main" val="4238812665"/>
                  </a:ext>
                </a:extLst>
              </a:tr>
            </a:tbl>
          </a:graphicData>
        </a:graphic>
      </p:graphicFrame>
      <p:sp>
        <p:nvSpPr>
          <p:cNvPr id="9" name="文字方塊 8"/>
          <p:cNvSpPr txBox="1"/>
          <p:nvPr/>
        </p:nvSpPr>
        <p:spPr>
          <a:xfrm>
            <a:off x="6876256" y="1389906"/>
            <a:ext cx="1944216" cy="276999"/>
          </a:xfrm>
          <a:prstGeom prst="rect">
            <a:avLst/>
          </a:prstGeom>
          <a:noFill/>
        </p:spPr>
        <p:txBody>
          <a:bodyPr wrap="square" rtlCol="0">
            <a:spAutoFit/>
          </a:bodyPr>
          <a:lstStyle/>
          <a:p>
            <a:pPr algn="r"/>
            <a:r>
              <a:rPr lang="zh-TW" altLang="en-US" sz="1200" dirty="0" smtClean="0">
                <a:latin typeface="微軟正黑體" panose="020B0604030504040204" pitchFamily="34" charset="-120"/>
                <a:ea typeface="微軟正黑體" panose="020B0604030504040204" pitchFamily="34" charset="-120"/>
              </a:rPr>
              <a:t>單位：</a:t>
            </a:r>
            <a:r>
              <a:rPr lang="zh-TW" altLang="en-US" sz="1200" dirty="0">
                <a:latin typeface="微軟正黑體" panose="020B0604030504040204" pitchFamily="34" charset="-120"/>
                <a:ea typeface="微軟正黑體" panose="020B0604030504040204" pitchFamily="34" charset="-120"/>
              </a:rPr>
              <a:t>元</a:t>
            </a:r>
          </a:p>
        </p:txBody>
      </p:sp>
    </p:spTree>
    <p:extLst>
      <p:ext uri="{BB962C8B-B14F-4D97-AF65-F5344CB8AC3E}">
        <p14:creationId xmlns:p14="http://schemas.microsoft.com/office/powerpoint/2010/main" val="2091260239"/>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15</a:t>
            </a:fld>
            <a:endParaRPr lang="en-US" altLang="zh-TW" b="1">
              <a:solidFill>
                <a:prstClr val="black"/>
              </a:solidFill>
            </a:endParaRPr>
          </a:p>
        </p:txBody>
      </p:sp>
      <p:sp>
        <p:nvSpPr>
          <p:cNvPr id="3" name="矩形 2"/>
          <p:cNvSpPr/>
          <p:nvPr/>
        </p:nvSpPr>
        <p:spPr>
          <a:xfrm>
            <a:off x="3171909" y="188640"/>
            <a:ext cx="2954655"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陸、經費需求</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180109818"/>
              </p:ext>
            </p:extLst>
          </p:nvPr>
        </p:nvGraphicFramePr>
        <p:xfrm>
          <a:off x="449100" y="1806610"/>
          <a:ext cx="8515512" cy="1483360"/>
        </p:xfrm>
        <a:graphic>
          <a:graphicData uri="http://schemas.openxmlformats.org/drawingml/2006/table">
            <a:tbl>
              <a:tblPr firstRow="1" bandRow="1">
                <a:tableStyleId>{21E4AEA4-8DFA-4A89-87EB-49C32662AFE0}</a:tableStyleId>
              </a:tblPr>
              <a:tblGrid>
                <a:gridCol w="810532">
                  <a:extLst>
                    <a:ext uri="{9D8B030D-6E8A-4147-A177-3AD203B41FA5}">
                      <a16:colId xmlns:a16="http://schemas.microsoft.com/office/drawing/2014/main" val="1793239395"/>
                    </a:ext>
                  </a:extLst>
                </a:gridCol>
                <a:gridCol w="2027972">
                  <a:extLst>
                    <a:ext uri="{9D8B030D-6E8A-4147-A177-3AD203B41FA5}">
                      <a16:colId xmlns:a16="http://schemas.microsoft.com/office/drawing/2014/main" val="4074934358"/>
                    </a:ext>
                  </a:extLst>
                </a:gridCol>
                <a:gridCol w="1419252">
                  <a:extLst>
                    <a:ext uri="{9D8B030D-6E8A-4147-A177-3AD203B41FA5}">
                      <a16:colId xmlns:a16="http://schemas.microsoft.com/office/drawing/2014/main" val="1779375413"/>
                    </a:ext>
                  </a:extLst>
                </a:gridCol>
                <a:gridCol w="945264">
                  <a:extLst>
                    <a:ext uri="{9D8B030D-6E8A-4147-A177-3AD203B41FA5}">
                      <a16:colId xmlns:a16="http://schemas.microsoft.com/office/drawing/2014/main" val="3178953066"/>
                    </a:ext>
                  </a:extLst>
                </a:gridCol>
                <a:gridCol w="1368152">
                  <a:extLst>
                    <a:ext uri="{9D8B030D-6E8A-4147-A177-3AD203B41FA5}">
                      <a16:colId xmlns:a16="http://schemas.microsoft.com/office/drawing/2014/main" val="3358312058"/>
                    </a:ext>
                  </a:extLst>
                </a:gridCol>
                <a:gridCol w="1944340">
                  <a:extLst>
                    <a:ext uri="{9D8B030D-6E8A-4147-A177-3AD203B41FA5}">
                      <a16:colId xmlns:a16="http://schemas.microsoft.com/office/drawing/2014/main" val="535934778"/>
                    </a:ext>
                  </a:extLst>
                </a:gridCol>
              </a:tblGrid>
              <a:tr h="370840">
                <a:tc>
                  <a:txBody>
                    <a:bodyPr/>
                    <a:lstStyle/>
                    <a:p>
                      <a:pPr algn="ctr" fontAlgn="ctr"/>
                      <a:r>
                        <a:rPr lang="zh-TW" altLang="en-US" sz="1400">
                          <a:effectLst/>
                          <a:latin typeface="微軟正黑體" panose="020B0604030504040204" pitchFamily="34" charset="-120"/>
                          <a:ea typeface="微軟正黑體" panose="020B0604030504040204" pitchFamily="34" charset="-120"/>
                        </a:rPr>
                        <a:t>項次</a:t>
                      </a:r>
                      <a:endParaRPr lang="zh-TW" altLang="en-US" sz="1400" b="1">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a:effectLst/>
                          <a:latin typeface="微軟正黑體" panose="020B0604030504040204" pitchFamily="34" charset="-120"/>
                          <a:ea typeface="微軟正黑體" panose="020B0604030504040204" pitchFamily="34" charset="-120"/>
                        </a:rPr>
                        <a:t>品名</a:t>
                      </a:r>
                      <a:endParaRPr lang="zh-TW" altLang="en-US" sz="1400" b="1">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b="1" dirty="0" smtClean="0">
                          <a:effectLst/>
                          <a:latin typeface="微軟正黑體" panose="020B0604030504040204" pitchFamily="34" charset="-120"/>
                          <a:ea typeface="微軟正黑體" panose="020B0604030504040204" pitchFamily="34" charset="-120"/>
                        </a:rPr>
                        <a:t>單價</a:t>
                      </a:r>
                      <a:r>
                        <a:rPr lang="en-US" altLang="zh-TW" sz="1400" b="1" dirty="0" smtClean="0">
                          <a:effectLst/>
                          <a:latin typeface="微軟正黑體" panose="020B0604030504040204" pitchFamily="34" charset="-120"/>
                          <a:ea typeface="微軟正黑體" panose="020B0604030504040204" pitchFamily="34" charset="-120"/>
                        </a:rPr>
                        <a:t>(</a:t>
                      </a:r>
                      <a:r>
                        <a:rPr lang="zh-TW" altLang="en-US" sz="1400" b="1" dirty="0" smtClean="0">
                          <a:effectLst/>
                          <a:latin typeface="微軟正黑體" panose="020B0604030504040204" pitchFamily="34" charset="-120"/>
                          <a:ea typeface="微軟正黑體" panose="020B0604030504040204" pitchFamily="34" charset="-120"/>
                        </a:rPr>
                        <a:t>元</a:t>
                      </a:r>
                      <a:r>
                        <a:rPr lang="en-US" altLang="zh-TW" sz="1400" b="1" dirty="0" smtClean="0">
                          <a:effectLst/>
                          <a:latin typeface="微軟正黑體" panose="020B0604030504040204" pitchFamily="34" charset="-120"/>
                          <a:ea typeface="微軟正黑體" panose="020B0604030504040204" pitchFamily="34" charset="-120"/>
                        </a:rPr>
                        <a:t>)</a:t>
                      </a:r>
                      <a:endParaRPr lang="zh-TW" altLang="en-US"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a:effectLst/>
                          <a:latin typeface="微軟正黑體" panose="020B0604030504040204" pitchFamily="34" charset="-120"/>
                          <a:ea typeface="微軟正黑體" panose="020B0604030504040204" pitchFamily="34" charset="-120"/>
                        </a:rPr>
                        <a:t>數量</a:t>
                      </a:r>
                      <a:endParaRPr lang="zh-TW" altLang="en-US"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smtClean="0">
                          <a:effectLst/>
                          <a:latin typeface="微軟正黑體" panose="020B0604030504040204" pitchFamily="34" charset="-120"/>
                          <a:ea typeface="微軟正黑體" panose="020B0604030504040204" pitchFamily="34" charset="-120"/>
                        </a:rPr>
                        <a:t>小計金額</a:t>
                      </a:r>
                      <a:r>
                        <a:rPr lang="en-US" altLang="zh-TW" sz="1400" dirty="0">
                          <a:effectLst/>
                          <a:latin typeface="微軟正黑體" panose="020B0604030504040204" pitchFamily="34" charset="-120"/>
                          <a:ea typeface="微軟正黑體" panose="020B0604030504040204" pitchFamily="34" charset="-120"/>
                        </a:rPr>
                        <a:t>(</a:t>
                      </a:r>
                      <a:r>
                        <a:rPr lang="zh-TW" altLang="en-US" sz="1400" dirty="0">
                          <a:effectLst/>
                          <a:latin typeface="微軟正黑體" panose="020B0604030504040204" pitchFamily="34" charset="-120"/>
                          <a:ea typeface="微軟正黑體" panose="020B0604030504040204" pitchFamily="34" charset="-120"/>
                        </a:rPr>
                        <a:t>元</a:t>
                      </a:r>
                      <a:r>
                        <a:rPr lang="en-US" altLang="zh-TW" sz="1400" dirty="0">
                          <a:effectLst/>
                          <a:latin typeface="微軟正黑體" panose="020B0604030504040204" pitchFamily="34" charset="-120"/>
                          <a:ea typeface="微軟正黑體" panose="020B0604030504040204" pitchFamily="34" charset="-120"/>
                        </a:rPr>
                        <a:t>)</a:t>
                      </a:r>
                      <a:endParaRPr lang="en-US" altLang="zh-TW"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a:effectLst/>
                          <a:latin typeface="微軟正黑體" panose="020B0604030504040204" pitchFamily="34" charset="-120"/>
                          <a:ea typeface="微軟正黑體" panose="020B0604030504040204" pitchFamily="34" charset="-120"/>
                        </a:rPr>
                        <a:t>用途說明</a:t>
                      </a:r>
                      <a:endParaRPr lang="zh-TW" altLang="en-US" sz="1400" b="1" dirty="0">
                        <a:effectLst/>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64071179"/>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178518476"/>
                  </a:ext>
                </a:extLst>
              </a:tr>
              <a:tr h="370840">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783329526"/>
                  </a:ext>
                </a:extLst>
              </a:tr>
              <a:tr h="370840">
                <a:tc gridSpan="4">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317128458"/>
                  </a:ext>
                </a:extLst>
              </a:tr>
            </a:tbl>
          </a:graphicData>
        </a:graphic>
      </p:graphicFrame>
      <p:sp>
        <p:nvSpPr>
          <p:cNvPr id="8" name="矩形 7"/>
          <p:cNvSpPr/>
          <p:nvPr/>
        </p:nvSpPr>
        <p:spPr>
          <a:xfrm>
            <a:off x="0" y="1079449"/>
            <a:ext cx="8208912" cy="646331"/>
          </a:xfrm>
          <a:prstGeom prst="rect">
            <a:avLst/>
          </a:prstGeom>
        </p:spPr>
        <p:txBody>
          <a:bodyPr wrap="square">
            <a:spAutoFit/>
          </a:bodyPr>
          <a:lstStyle/>
          <a:p>
            <a:pPr indent="266700">
              <a:lnSpc>
                <a:spcPct val="150000"/>
              </a:lnSpc>
              <a:spcBef>
                <a:spcPts val="600"/>
              </a:spcBef>
              <a:spcAft>
                <a:spcPts val="600"/>
              </a:spcAft>
            </a:pPr>
            <a:r>
              <a:rPr lang="zh-TW" altLang="en-US" sz="2400" b="1" dirty="0" smtClean="0">
                <a:latin typeface="微軟正黑體" panose="020B0604030504040204" pitchFamily="34" charset="-120"/>
                <a:ea typeface="微軟正黑體" panose="020B0604030504040204" pitchFamily="34" charset="-120"/>
              </a:rPr>
              <a:t>二、材料明細表</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smtClean="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9" name="矩形 8"/>
          <p:cNvSpPr/>
          <p:nvPr/>
        </p:nvSpPr>
        <p:spPr>
          <a:xfrm>
            <a:off x="0" y="3401659"/>
            <a:ext cx="8208912" cy="646331"/>
          </a:xfrm>
          <a:prstGeom prst="rect">
            <a:avLst/>
          </a:prstGeom>
        </p:spPr>
        <p:txBody>
          <a:bodyPr wrap="square">
            <a:spAutoFit/>
          </a:bodyPr>
          <a:lstStyle/>
          <a:p>
            <a:pPr indent="266700">
              <a:lnSpc>
                <a:spcPct val="150000"/>
              </a:lnSpc>
              <a:spcBef>
                <a:spcPts val="600"/>
              </a:spcBef>
              <a:spcAft>
                <a:spcPts val="600"/>
              </a:spcAft>
            </a:pPr>
            <a:r>
              <a:rPr lang="zh-TW" altLang="en-US" sz="2400" b="1" dirty="0">
                <a:latin typeface="微軟正黑體" panose="020B0604030504040204" pitchFamily="34" charset="-120"/>
                <a:ea typeface="微軟正黑體" panose="020B0604030504040204" pitchFamily="34" charset="-120"/>
              </a:rPr>
              <a:t>三</a:t>
            </a:r>
            <a:r>
              <a:rPr lang="zh-TW" altLang="en-US" sz="2400" b="1" dirty="0" smtClean="0">
                <a:latin typeface="微軟正黑體" panose="020B0604030504040204" pitchFamily="34" charset="-120"/>
                <a:ea typeface="微軟正黑體" panose="020B0604030504040204" pitchFamily="34" charset="-120"/>
              </a:rPr>
              <a:t>、施工項目明細表</a:t>
            </a: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smtClean="0">
              <a:solidFill>
                <a:schemeClr val="tx1">
                  <a:lumMod val="75000"/>
                  <a:lumOff val="25000"/>
                </a:schemeClr>
              </a:solidFill>
              <a:latin typeface="微軟正黑體" panose="020B0604030504040204" pitchFamily="34" charset="-120"/>
              <a:ea typeface="微軟正黑體" panose="020B0604030504040204" pitchFamily="34" charset="-120"/>
            </a:endParaRPr>
          </a:p>
        </p:txBody>
      </p:sp>
      <p:graphicFrame>
        <p:nvGraphicFramePr>
          <p:cNvPr id="13" name="表格 12"/>
          <p:cNvGraphicFramePr>
            <a:graphicFrameLocks noGrp="1"/>
          </p:cNvGraphicFramePr>
          <p:nvPr>
            <p:extLst>
              <p:ext uri="{D42A27DB-BD31-4B8C-83A1-F6EECF244321}">
                <p14:modId xmlns:p14="http://schemas.microsoft.com/office/powerpoint/2010/main" val="1591301130"/>
              </p:ext>
            </p:extLst>
          </p:nvPr>
        </p:nvGraphicFramePr>
        <p:xfrm>
          <a:off x="391480" y="4240509"/>
          <a:ext cx="8515512" cy="1483360"/>
        </p:xfrm>
        <a:graphic>
          <a:graphicData uri="http://schemas.openxmlformats.org/drawingml/2006/table">
            <a:tbl>
              <a:tblPr firstRow="1" bandRow="1">
                <a:tableStyleId>{21E4AEA4-8DFA-4A89-87EB-49C32662AFE0}</a:tableStyleId>
              </a:tblPr>
              <a:tblGrid>
                <a:gridCol w="810532">
                  <a:extLst>
                    <a:ext uri="{9D8B030D-6E8A-4147-A177-3AD203B41FA5}">
                      <a16:colId xmlns:a16="http://schemas.microsoft.com/office/drawing/2014/main" val="1793239395"/>
                    </a:ext>
                  </a:extLst>
                </a:gridCol>
                <a:gridCol w="2027972">
                  <a:extLst>
                    <a:ext uri="{9D8B030D-6E8A-4147-A177-3AD203B41FA5}">
                      <a16:colId xmlns:a16="http://schemas.microsoft.com/office/drawing/2014/main" val="4074934358"/>
                    </a:ext>
                  </a:extLst>
                </a:gridCol>
                <a:gridCol w="1419252">
                  <a:extLst>
                    <a:ext uri="{9D8B030D-6E8A-4147-A177-3AD203B41FA5}">
                      <a16:colId xmlns:a16="http://schemas.microsoft.com/office/drawing/2014/main" val="1779375413"/>
                    </a:ext>
                  </a:extLst>
                </a:gridCol>
                <a:gridCol w="945264">
                  <a:extLst>
                    <a:ext uri="{9D8B030D-6E8A-4147-A177-3AD203B41FA5}">
                      <a16:colId xmlns:a16="http://schemas.microsoft.com/office/drawing/2014/main" val="3178953066"/>
                    </a:ext>
                  </a:extLst>
                </a:gridCol>
                <a:gridCol w="1368152">
                  <a:extLst>
                    <a:ext uri="{9D8B030D-6E8A-4147-A177-3AD203B41FA5}">
                      <a16:colId xmlns:a16="http://schemas.microsoft.com/office/drawing/2014/main" val="3358312058"/>
                    </a:ext>
                  </a:extLst>
                </a:gridCol>
                <a:gridCol w="1944340">
                  <a:extLst>
                    <a:ext uri="{9D8B030D-6E8A-4147-A177-3AD203B41FA5}">
                      <a16:colId xmlns:a16="http://schemas.microsoft.com/office/drawing/2014/main" val="535934778"/>
                    </a:ext>
                  </a:extLst>
                </a:gridCol>
              </a:tblGrid>
              <a:tr h="370840">
                <a:tc>
                  <a:txBody>
                    <a:bodyPr/>
                    <a:lstStyle/>
                    <a:p>
                      <a:pPr algn="ctr" fontAlgn="ctr"/>
                      <a:r>
                        <a:rPr lang="zh-TW" altLang="en-US" sz="1400">
                          <a:effectLst/>
                          <a:latin typeface="微軟正黑體" panose="020B0604030504040204" pitchFamily="34" charset="-120"/>
                          <a:ea typeface="微軟正黑體" panose="020B0604030504040204" pitchFamily="34" charset="-120"/>
                        </a:rPr>
                        <a:t>項次</a:t>
                      </a:r>
                      <a:endParaRPr lang="zh-TW" altLang="en-US" sz="1400" b="1">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a:effectLst/>
                          <a:latin typeface="微軟正黑體" panose="020B0604030504040204" pitchFamily="34" charset="-120"/>
                          <a:ea typeface="微軟正黑體" panose="020B0604030504040204" pitchFamily="34" charset="-120"/>
                        </a:rPr>
                        <a:t>品名</a:t>
                      </a:r>
                      <a:endParaRPr lang="zh-TW" altLang="en-US" sz="1400" b="1">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b="1" dirty="0" smtClean="0">
                          <a:effectLst/>
                          <a:latin typeface="微軟正黑體" panose="020B0604030504040204" pitchFamily="34" charset="-120"/>
                          <a:ea typeface="微軟正黑體" panose="020B0604030504040204" pitchFamily="34" charset="-120"/>
                        </a:rPr>
                        <a:t>單價</a:t>
                      </a:r>
                      <a:r>
                        <a:rPr lang="en-US" altLang="zh-TW" sz="1400" b="1" dirty="0" smtClean="0">
                          <a:effectLst/>
                          <a:latin typeface="微軟正黑體" panose="020B0604030504040204" pitchFamily="34" charset="-120"/>
                          <a:ea typeface="微軟正黑體" panose="020B0604030504040204" pitchFamily="34" charset="-120"/>
                        </a:rPr>
                        <a:t>(</a:t>
                      </a:r>
                      <a:r>
                        <a:rPr lang="zh-TW" altLang="en-US" sz="1400" b="1" dirty="0" smtClean="0">
                          <a:effectLst/>
                          <a:latin typeface="微軟正黑體" panose="020B0604030504040204" pitchFamily="34" charset="-120"/>
                          <a:ea typeface="微軟正黑體" panose="020B0604030504040204" pitchFamily="34" charset="-120"/>
                        </a:rPr>
                        <a:t>元</a:t>
                      </a:r>
                      <a:r>
                        <a:rPr lang="en-US" altLang="zh-TW" sz="1400" b="1" dirty="0" smtClean="0">
                          <a:effectLst/>
                          <a:latin typeface="微軟正黑體" panose="020B0604030504040204" pitchFamily="34" charset="-120"/>
                          <a:ea typeface="微軟正黑體" panose="020B0604030504040204" pitchFamily="34" charset="-120"/>
                        </a:rPr>
                        <a:t>)</a:t>
                      </a:r>
                      <a:endParaRPr lang="zh-TW" altLang="en-US"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a:effectLst/>
                          <a:latin typeface="微軟正黑體" panose="020B0604030504040204" pitchFamily="34" charset="-120"/>
                          <a:ea typeface="微軟正黑體" panose="020B0604030504040204" pitchFamily="34" charset="-120"/>
                        </a:rPr>
                        <a:t>數量</a:t>
                      </a:r>
                      <a:endParaRPr lang="zh-TW" altLang="en-US"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smtClean="0">
                          <a:effectLst/>
                          <a:latin typeface="微軟正黑體" panose="020B0604030504040204" pitchFamily="34" charset="-120"/>
                          <a:ea typeface="微軟正黑體" panose="020B0604030504040204" pitchFamily="34" charset="-120"/>
                        </a:rPr>
                        <a:t>小計金額</a:t>
                      </a:r>
                      <a:r>
                        <a:rPr lang="en-US" altLang="zh-TW" sz="1400" dirty="0">
                          <a:effectLst/>
                          <a:latin typeface="微軟正黑體" panose="020B0604030504040204" pitchFamily="34" charset="-120"/>
                          <a:ea typeface="微軟正黑體" panose="020B0604030504040204" pitchFamily="34" charset="-120"/>
                        </a:rPr>
                        <a:t>(</a:t>
                      </a:r>
                      <a:r>
                        <a:rPr lang="zh-TW" altLang="en-US" sz="1400" dirty="0">
                          <a:effectLst/>
                          <a:latin typeface="微軟正黑體" panose="020B0604030504040204" pitchFamily="34" charset="-120"/>
                          <a:ea typeface="微軟正黑體" panose="020B0604030504040204" pitchFamily="34" charset="-120"/>
                        </a:rPr>
                        <a:t>元</a:t>
                      </a:r>
                      <a:r>
                        <a:rPr lang="en-US" altLang="zh-TW" sz="1400" dirty="0">
                          <a:effectLst/>
                          <a:latin typeface="微軟正黑體" panose="020B0604030504040204" pitchFamily="34" charset="-120"/>
                          <a:ea typeface="微軟正黑體" panose="020B0604030504040204" pitchFamily="34" charset="-120"/>
                        </a:rPr>
                        <a:t>)</a:t>
                      </a:r>
                      <a:endParaRPr lang="en-US" altLang="zh-TW" sz="1400" b="1" dirty="0">
                        <a:effectLst/>
                        <a:latin typeface="微軟正黑體" panose="020B0604030504040204" pitchFamily="34" charset="-120"/>
                        <a:ea typeface="微軟正黑體" panose="020B0604030504040204" pitchFamily="34" charset="-120"/>
                      </a:endParaRPr>
                    </a:p>
                  </a:txBody>
                  <a:tcPr anchor="ctr"/>
                </a:tc>
                <a:tc>
                  <a:txBody>
                    <a:bodyPr/>
                    <a:lstStyle/>
                    <a:p>
                      <a:pPr algn="ctr" fontAlgn="ctr"/>
                      <a:r>
                        <a:rPr lang="zh-TW" altLang="en-US" sz="1400" dirty="0">
                          <a:effectLst/>
                          <a:latin typeface="微軟正黑體" panose="020B0604030504040204" pitchFamily="34" charset="-120"/>
                          <a:ea typeface="微軟正黑體" panose="020B0604030504040204" pitchFamily="34" charset="-120"/>
                        </a:rPr>
                        <a:t>用途說明</a:t>
                      </a:r>
                      <a:endParaRPr lang="zh-TW" altLang="en-US" sz="1400" b="1" dirty="0">
                        <a:effectLst/>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64071179"/>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178518476"/>
                  </a:ext>
                </a:extLst>
              </a:tr>
              <a:tr h="370840">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783329526"/>
                  </a:ext>
                </a:extLst>
              </a:tr>
              <a:tr h="370840">
                <a:tc gridSpan="4">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317128458"/>
                  </a:ext>
                </a:extLst>
              </a:tr>
            </a:tbl>
          </a:graphicData>
        </a:graphic>
      </p:graphicFrame>
    </p:spTree>
    <p:extLst>
      <p:ext uri="{BB962C8B-B14F-4D97-AF65-F5344CB8AC3E}">
        <p14:creationId xmlns:p14="http://schemas.microsoft.com/office/powerpoint/2010/main" val="781038862"/>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16</a:t>
            </a:fld>
            <a:endParaRPr lang="en-US" altLang="zh-TW" b="1">
              <a:solidFill>
                <a:prstClr val="black"/>
              </a:solidFill>
            </a:endParaRPr>
          </a:p>
        </p:txBody>
      </p:sp>
      <p:sp>
        <p:nvSpPr>
          <p:cNvPr id="3" name="矩形 2"/>
          <p:cNvSpPr/>
          <p:nvPr/>
        </p:nvSpPr>
        <p:spPr>
          <a:xfrm>
            <a:off x="395536" y="2924944"/>
            <a:ext cx="8136904" cy="769441"/>
          </a:xfrm>
          <a:prstGeom prst="rect">
            <a:avLst/>
          </a:prstGeom>
        </p:spPr>
        <p:txBody>
          <a:bodyPr wrap="square">
            <a:spAutoFit/>
          </a:bodyPr>
          <a:lstStyle/>
          <a:p>
            <a:pPr algn="ctr"/>
            <a:r>
              <a:rPr kumimoji="1" lang="zh-TW" altLang="en-US" sz="44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簡報結束   敬請指導</a:t>
            </a:r>
            <a:endParaRPr kumimoji="1" lang="zh-TW" altLang="en-US" sz="44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52791789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zh-TW" altLang="en-US" sz="36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簡報大綱</a:t>
            </a:r>
          </a:p>
        </p:txBody>
      </p:sp>
      <p:sp>
        <p:nvSpPr>
          <p:cNvPr id="6147" name="Rectangle 3"/>
          <p:cNvSpPr>
            <a:spLocks noGrp="1" noChangeArrowheads="1"/>
          </p:cNvSpPr>
          <p:nvPr>
            <p:ph type="body" idx="4294967295"/>
          </p:nvPr>
        </p:nvSpPr>
        <p:spPr>
          <a:xfrm>
            <a:off x="1547664" y="1575070"/>
            <a:ext cx="7236296" cy="4673329"/>
          </a:xfrm>
        </p:spPr>
        <p:txBody>
          <a:bodyPr/>
          <a:lstStyle/>
          <a:p>
            <a:pPr eaLnBrk="1" hangingPunct="1">
              <a:lnSpc>
                <a:spcPct val="150000"/>
              </a:lnSpc>
              <a:buFontTx/>
              <a:buNone/>
            </a:pPr>
            <a:r>
              <a:rPr lang="zh-TW" altLang="en-US" sz="2800" dirty="0">
                <a:solidFill>
                  <a:schemeClr val="tx1"/>
                </a:solidFill>
                <a:latin typeface="微軟正黑體" panose="020B0604030504040204" pitchFamily="34" charset="-120"/>
                <a:ea typeface="微軟正黑體" panose="020B0604030504040204" pitchFamily="34" charset="-120"/>
              </a:rPr>
              <a:t>壹、</a:t>
            </a:r>
            <a:r>
              <a:rPr lang="zh-TW" altLang="zh-TW" sz="2800" dirty="0">
                <a:solidFill>
                  <a:schemeClr val="tx1"/>
                </a:solidFill>
                <a:latin typeface="微軟正黑體" panose="020B0604030504040204" pitchFamily="34" charset="-120"/>
                <a:ea typeface="微軟正黑體" panose="020B0604030504040204" pitchFamily="34" charset="-120"/>
              </a:rPr>
              <a:t>申請</a:t>
            </a:r>
            <a:r>
              <a:rPr lang="zh-TW" altLang="zh-TW" sz="2800" dirty="0" smtClean="0">
                <a:solidFill>
                  <a:schemeClr val="tx1"/>
                </a:solidFill>
                <a:latin typeface="微軟正黑體" panose="020B0604030504040204" pitchFamily="34" charset="-120"/>
                <a:ea typeface="微軟正黑體" panose="020B0604030504040204" pitchFamily="34" charset="-120"/>
              </a:rPr>
              <a:t>單位目前</a:t>
            </a:r>
            <a:r>
              <a:rPr lang="zh-TW" altLang="zh-TW" sz="2800" dirty="0">
                <a:solidFill>
                  <a:schemeClr val="tx1"/>
                </a:solidFill>
                <a:latin typeface="微軟正黑體" panose="020B0604030504040204" pitchFamily="34" charset="-120"/>
                <a:ea typeface="微軟正黑體" panose="020B0604030504040204" pitchFamily="34" charset="-120"/>
              </a:rPr>
              <a:t>現況</a:t>
            </a:r>
            <a:endParaRPr lang="en-US" altLang="zh-TW" sz="2800" dirty="0">
              <a:solidFill>
                <a:schemeClr val="tx1"/>
              </a:solidFill>
              <a:latin typeface="微軟正黑體" panose="020B0604030504040204" pitchFamily="34" charset="-120"/>
              <a:ea typeface="微軟正黑體" panose="020B0604030504040204" pitchFamily="34" charset="-120"/>
            </a:endParaRPr>
          </a:p>
          <a:p>
            <a:pPr eaLnBrk="1" hangingPunct="1">
              <a:lnSpc>
                <a:spcPct val="150000"/>
              </a:lnSpc>
              <a:buFontTx/>
              <a:buNone/>
            </a:pPr>
            <a:r>
              <a:rPr lang="zh-TW" altLang="en-US" sz="2800" dirty="0" smtClean="0">
                <a:solidFill>
                  <a:schemeClr val="tx1"/>
                </a:solidFill>
                <a:latin typeface="微軟正黑體" panose="020B0604030504040204" pitchFamily="34" charset="-120"/>
                <a:ea typeface="微軟正黑體" panose="020B0604030504040204" pitchFamily="34" charset="-120"/>
              </a:rPr>
              <a:t>貳、申請單位能源使用情況</a:t>
            </a:r>
            <a:endParaRPr lang="en-US" altLang="zh-TW" sz="2800" dirty="0" smtClean="0">
              <a:solidFill>
                <a:schemeClr val="tx1"/>
              </a:solidFill>
              <a:latin typeface="微軟正黑體" panose="020B0604030504040204" pitchFamily="34" charset="-120"/>
              <a:ea typeface="微軟正黑體" panose="020B0604030504040204" pitchFamily="34" charset="-120"/>
            </a:endParaRPr>
          </a:p>
          <a:p>
            <a:pPr eaLnBrk="1" hangingPunct="1">
              <a:lnSpc>
                <a:spcPct val="150000"/>
              </a:lnSpc>
              <a:buNone/>
            </a:pPr>
            <a:r>
              <a:rPr lang="zh-TW" altLang="en-US" sz="2800" dirty="0">
                <a:solidFill>
                  <a:schemeClr val="tx1"/>
                </a:solidFill>
                <a:latin typeface="微軟正黑體" panose="020B0604030504040204" pitchFamily="34" charset="-120"/>
                <a:ea typeface="微軟正黑體" panose="020B0604030504040204" pitchFamily="34" charset="-120"/>
              </a:rPr>
              <a:t>參</a:t>
            </a:r>
            <a:r>
              <a:rPr lang="zh-TW" altLang="en-US" sz="2800" dirty="0" smtClean="0">
                <a:solidFill>
                  <a:schemeClr val="tx1"/>
                </a:solidFill>
                <a:latin typeface="微軟正黑體" panose="020B0604030504040204" pitchFamily="34" charset="-120"/>
                <a:ea typeface="微軟正黑體" panose="020B0604030504040204" pitchFamily="34" charset="-120"/>
              </a:rPr>
              <a:t>、計畫執行方式</a:t>
            </a:r>
            <a:endParaRPr lang="en-US" altLang="zh-TW" sz="2800" dirty="0" smtClean="0">
              <a:solidFill>
                <a:schemeClr val="tx1"/>
              </a:solidFill>
              <a:latin typeface="微軟正黑體" panose="020B0604030504040204" pitchFamily="34" charset="-120"/>
              <a:ea typeface="微軟正黑體" panose="020B0604030504040204" pitchFamily="34" charset="-120"/>
            </a:endParaRPr>
          </a:p>
          <a:p>
            <a:pPr eaLnBrk="1" hangingPunct="1">
              <a:lnSpc>
                <a:spcPct val="150000"/>
              </a:lnSpc>
              <a:buNone/>
            </a:pPr>
            <a:r>
              <a:rPr lang="zh-TW" altLang="en-US" sz="2800" dirty="0" smtClean="0">
                <a:solidFill>
                  <a:schemeClr val="tx1"/>
                </a:solidFill>
                <a:latin typeface="微軟正黑體" panose="020B0604030504040204" pitchFamily="34" charset="-120"/>
                <a:ea typeface="微軟正黑體" panose="020B0604030504040204" pitchFamily="34" charset="-120"/>
              </a:rPr>
              <a:t>肆、預期成果及效益</a:t>
            </a:r>
            <a:endParaRPr lang="en-US" altLang="zh-TW" sz="2800" dirty="0" smtClean="0">
              <a:solidFill>
                <a:schemeClr val="tx1"/>
              </a:solidFill>
              <a:latin typeface="微軟正黑體" panose="020B0604030504040204" pitchFamily="34" charset="-120"/>
              <a:ea typeface="微軟正黑體" panose="020B0604030504040204" pitchFamily="34" charset="-120"/>
            </a:endParaRPr>
          </a:p>
          <a:p>
            <a:pPr eaLnBrk="1" hangingPunct="1">
              <a:lnSpc>
                <a:spcPct val="150000"/>
              </a:lnSpc>
              <a:buNone/>
            </a:pPr>
            <a:r>
              <a:rPr lang="zh-TW" altLang="en-US" sz="2800" dirty="0">
                <a:solidFill>
                  <a:schemeClr val="tx1"/>
                </a:solidFill>
                <a:latin typeface="微軟正黑體" panose="020B0604030504040204" pitchFamily="34" charset="-120"/>
                <a:ea typeface="微軟正黑體" panose="020B0604030504040204" pitchFamily="34" charset="-120"/>
              </a:rPr>
              <a:t>伍、查核工作項目及執行進度說明</a:t>
            </a:r>
            <a:endParaRPr lang="en-US" altLang="zh-TW" sz="2800" dirty="0" smtClean="0">
              <a:solidFill>
                <a:schemeClr val="tx1"/>
              </a:solidFill>
              <a:latin typeface="微軟正黑體" panose="020B0604030504040204" pitchFamily="34" charset="-120"/>
              <a:ea typeface="微軟正黑體" panose="020B0604030504040204" pitchFamily="34" charset="-120"/>
            </a:endParaRPr>
          </a:p>
          <a:p>
            <a:pPr eaLnBrk="1" hangingPunct="1">
              <a:lnSpc>
                <a:spcPct val="150000"/>
              </a:lnSpc>
              <a:buNone/>
            </a:pPr>
            <a:r>
              <a:rPr lang="zh-TW" altLang="en-US" sz="2800" dirty="0" smtClean="0">
                <a:solidFill>
                  <a:schemeClr val="tx1">
                    <a:lumMod val="95000"/>
                    <a:lumOff val="5000"/>
                  </a:schemeClr>
                </a:solidFill>
                <a:latin typeface="微軟正黑體" panose="020B0604030504040204" pitchFamily="34" charset="-120"/>
                <a:ea typeface="微軟正黑體" panose="020B0604030504040204" pitchFamily="34" charset="-120"/>
              </a:rPr>
              <a:t>陸、經費需求</a:t>
            </a:r>
            <a:endParaRPr lang="en-US" altLang="zh-TW" sz="28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5" name="投影片編號版面配置區 1"/>
          <p:cNvSpPr>
            <a:spLocks noGrp="1"/>
          </p:cNvSpPr>
          <p:nvPr>
            <p:ph type="sldNum" sz="quarter" idx="12"/>
          </p:nvPr>
        </p:nvSpPr>
        <p:spPr>
          <a:xfrm>
            <a:off x="7059613" y="6248400"/>
            <a:ext cx="1905000" cy="457200"/>
          </a:xfrm>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2</a:t>
            </a:fld>
            <a:endParaRPr lang="en-US" altLang="zh-TW" b="1">
              <a:solidFill>
                <a:prstClr val="black"/>
              </a:solidFill>
            </a:endParaRPr>
          </a:p>
        </p:txBody>
      </p:sp>
    </p:spTree>
    <p:extLst>
      <p:ext uri="{BB962C8B-B14F-4D97-AF65-F5344CB8AC3E}">
        <p14:creationId xmlns:p14="http://schemas.microsoft.com/office/powerpoint/2010/main" val="1926891928"/>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3</a:t>
            </a:fld>
            <a:endParaRPr lang="en-US" altLang="zh-TW" b="1">
              <a:solidFill>
                <a:prstClr val="black"/>
              </a:solidFill>
            </a:endParaRPr>
          </a:p>
        </p:txBody>
      </p:sp>
      <p:sp>
        <p:nvSpPr>
          <p:cNvPr id="3" name="矩形 2"/>
          <p:cNvSpPr/>
          <p:nvPr/>
        </p:nvSpPr>
        <p:spPr>
          <a:xfrm>
            <a:off x="1691680" y="260648"/>
            <a:ext cx="5661045" cy="646331"/>
          </a:xfrm>
          <a:prstGeom prst="rect">
            <a:avLst/>
          </a:prstGeom>
        </p:spPr>
        <p:txBody>
          <a:bodyPr wrap="square">
            <a:spAutoFit/>
          </a:bodyPr>
          <a:lstStyle/>
          <a:p>
            <a:pPr algn="ctr" defTabSz="762000" fontAlgn="base">
              <a:spcBef>
                <a:spcPct val="0"/>
              </a:spcBef>
              <a:spcAft>
                <a:spcPct val="0"/>
              </a:spcAft>
              <a:defRPr/>
            </a:pP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壹</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申請</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單位目前現況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683568" y="1093381"/>
            <a:ext cx="8136904" cy="2215991"/>
          </a:xfrm>
          <a:prstGeom prst="rect">
            <a:avLst/>
          </a:prstGeom>
        </p:spPr>
        <p:txBody>
          <a:bodyPr wrap="square">
            <a:spAutoFit/>
          </a:bodyPr>
          <a:lstStyle/>
          <a:p>
            <a:pPr indent="266700">
              <a:lnSpc>
                <a:spcPct val="150000"/>
              </a:lnSpc>
              <a:spcBef>
                <a:spcPts val="600"/>
              </a:spcBef>
              <a:spcAft>
                <a:spcPts val="600"/>
              </a:spcAft>
            </a:pPr>
            <a:endParaRPr lang="en-US" altLang="zh-TW" sz="2400" b="1" dirty="0" smtClean="0">
              <a:latin typeface="微軟正黑體" panose="020B0604030504040204" pitchFamily="34" charset="-120"/>
              <a:ea typeface="微軟正黑體" panose="020B0604030504040204" pitchFamily="34" charset="-120"/>
            </a:endParaRPr>
          </a:p>
          <a:p>
            <a:pPr marL="1071563" indent="-804863">
              <a:spcBef>
                <a:spcPts val="600"/>
              </a:spcBef>
              <a:spcAft>
                <a:spcPts val="600"/>
              </a:spcAft>
            </a:pPr>
            <a:r>
              <a:rPr lang="zh-TW" altLang="en-US" dirty="0" smtClean="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smtClean="0">
              <a:solidFill>
                <a:schemeClr val="tx1">
                  <a:lumMod val="75000"/>
                  <a:lumOff val="25000"/>
                </a:schemeClr>
              </a:solidFill>
              <a:latin typeface="微軟正黑體" panose="020B0604030504040204" pitchFamily="34" charset="-120"/>
              <a:ea typeface="微軟正黑體" panose="020B0604030504040204" pitchFamily="34" charset="-120"/>
            </a:endParaRPr>
          </a:p>
          <a:p>
            <a:pPr indent="266700">
              <a:spcBef>
                <a:spcPts val="600"/>
              </a:spcBef>
              <a:spcAft>
                <a:spcPts val="600"/>
              </a:spcAft>
            </a:pPr>
            <a:r>
              <a:rPr lang="zh-TW" altLang="en-US" dirty="0">
                <a:solidFill>
                  <a:schemeClr val="tx1">
                    <a:lumMod val="75000"/>
                    <a:lumOff val="25000"/>
                  </a:schemeClr>
                </a:solidFill>
                <a:latin typeface="微軟正黑體" panose="020B0604030504040204" pitchFamily="34" charset="-120"/>
                <a:ea typeface="微軟正黑體" panose="020B0604030504040204" pitchFamily="34" charset="-120"/>
              </a:rPr>
              <a:t>	</a:t>
            </a:r>
            <a:endParaRPr lang="en-US" altLang="zh-TW" dirty="0">
              <a:solidFill>
                <a:schemeClr val="tx1">
                  <a:lumMod val="75000"/>
                  <a:lumOff val="25000"/>
                </a:schemeClr>
              </a:solidFill>
              <a:latin typeface="微軟正黑體" panose="020B0604030504040204" pitchFamily="34" charset="-120"/>
              <a:ea typeface="微軟正黑體" panose="020B0604030504040204" pitchFamily="34" charset="-120"/>
            </a:endParaRPr>
          </a:p>
          <a:p>
            <a:pPr indent="266700">
              <a:lnSpc>
                <a:spcPct val="150000"/>
              </a:lnSpc>
              <a:spcBef>
                <a:spcPts val="600"/>
              </a:spcBef>
              <a:spcAft>
                <a:spcPts val="600"/>
              </a:spcAft>
            </a:pPr>
            <a:endParaRPr lang="en-US" altLang="zh-TW" sz="2400" b="1"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64102948"/>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4</a:t>
            </a:fld>
            <a:endParaRPr lang="en-US" altLang="zh-TW" b="1">
              <a:solidFill>
                <a:prstClr val="black"/>
              </a:solidFill>
            </a:endParaRPr>
          </a:p>
        </p:txBody>
      </p:sp>
      <p:sp>
        <p:nvSpPr>
          <p:cNvPr id="3" name="矩形 2"/>
          <p:cNvSpPr/>
          <p:nvPr/>
        </p:nvSpPr>
        <p:spPr>
          <a:xfrm>
            <a:off x="1475656" y="260648"/>
            <a:ext cx="5724644"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貳、申請單位能源使用情況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80000"/>
            <a:ext cx="8208912" cy="578492"/>
          </a:xfrm>
          <a:prstGeom prst="rect">
            <a:avLst/>
          </a:prstGeom>
        </p:spPr>
        <p:txBody>
          <a:bodyPr wrap="square">
            <a:spAutoFit/>
          </a:bodyPr>
          <a:lstStyle/>
          <a:p>
            <a:pPr indent="266700">
              <a:lnSpc>
                <a:spcPct val="150000"/>
              </a:lnSpc>
              <a:spcBef>
                <a:spcPts val="600"/>
              </a:spcBef>
            </a:pPr>
            <a:r>
              <a:rPr lang="zh-TW" altLang="en-US" sz="2400" b="1" dirty="0" smtClean="0">
                <a:latin typeface="微軟正黑體" panose="020B0604030504040204" pitchFamily="34" charset="-120"/>
                <a:ea typeface="微軟正黑體" panose="020B0604030504040204" pitchFamily="34" charset="-120"/>
              </a:rPr>
              <a:t>一、能源</a:t>
            </a:r>
            <a:r>
              <a:rPr lang="zh-TW" altLang="en-US" sz="2400" b="1" dirty="0">
                <a:latin typeface="微軟正黑體" panose="020B0604030504040204" pitchFamily="34" charset="-120"/>
                <a:ea typeface="微軟正黑體" panose="020B0604030504040204" pitchFamily="34" charset="-120"/>
              </a:rPr>
              <a:t>與費用</a:t>
            </a:r>
            <a:endParaRPr lang="en-US" altLang="zh-TW" sz="2400" b="1"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571751660"/>
              </p:ext>
            </p:extLst>
          </p:nvPr>
        </p:nvGraphicFramePr>
        <p:xfrm>
          <a:off x="350585" y="1658492"/>
          <a:ext cx="8541894" cy="4820920"/>
        </p:xfrm>
        <a:graphic>
          <a:graphicData uri="http://schemas.openxmlformats.org/drawingml/2006/table">
            <a:tbl>
              <a:tblPr firstRow="1" bandRow="1">
                <a:tableStyleId>{21E4AEA4-8DFA-4A89-87EB-49C32662AFE0}</a:tableStyleId>
              </a:tblPr>
              <a:tblGrid>
                <a:gridCol w="1227370">
                  <a:extLst>
                    <a:ext uri="{9D8B030D-6E8A-4147-A177-3AD203B41FA5}">
                      <a16:colId xmlns:a16="http://schemas.microsoft.com/office/drawing/2014/main" val="1379684282"/>
                    </a:ext>
                  </a:extLst>
                </a:gridCol>
                <a:gridCol w="2513778">
                  <a:extLst>
                    <a:ext uri="{9D8B030D-6E8A-4147-A177-3AD203B41FA5}">
                      <a16:colId xmlns:a16="http://schemas.microsoft.com/office/drawing/2014/main" val="3843584230"/>
                    </a:ext>
                  </a:extLst>
                </a:gridCol>
                <a:gridCol w="2665272">
                  <a:extLst>
                    <a:ext uri="{9D8B030D-6E8A-4147-A177-3AD203B41FA5}">
                      <a16:colId xmlns:a16="http://schemas.microsoft.com/office/drawing/2014/main" val="1021113108"/>
                    </a:ext>
                  </a:extLst>
                </a:gridCol>
                <a:gridCol w="2135474">
                  <a:extLst>
                    <a:ext uri="{9D8B030D-6E8A-4147-A177-3AD203B41FA5}">
                      <a16:colId xmlns:a16="http://schemas.microsoft.com/office/drawing/2014/main" val="2514967429"/>
                    </a:ext>
                  </a:extLst>
                </a:gridCol>
              </a:tblGrid>
              <a:tr h="370840">
                <a:tc>
                  <a:txBody>
                    <a:bodyPr/>
                    <a:lstStyle/>
                    <a:p>
                      <a:pPr algn="ctr">
                        <a:lnSpc>
                          <a:spcPts val="1200"/>
                        </a:lnSpc>
                        <a:spcAft>
                          <a:spcPts val="0"/>
                        </a:spcAft>
                      </a:pPr>
                      <a:r>
                        <a:rPr lang="zh-TW" sz="1400" kern="150" dirty="0">
                          <a:effectLst/>
                          <a:latin typeface="微軟正黑體" panose="020B0604030504040204" pitchFamily="34" charset="-120"/>
                          <a:ea typeface="微軟正黑體" panose="020B0604030504040204" pitchFamily="34" charset="-120"/>
                        </a:rPr>
                        <a:t>年月</a:t>
                      </a:r>
                      <a:endParaRPr lang="zh-TW" sz="1400" kern="150" dirty="0">
                        <a:effectLst/>
                        <a:latin typeface="微軟正黑體" panose="020B0604030504040204" pitchFamily="34" charset="-120"/>
                        <a:ea typeface="微軟正黑體" panose="020B0604030504040204" pitchFamily="34" charset="-120"/>
                        <a:cs typeface="Mangal"/>
                      </a:endParaRPr>
                    </a:p>
                  </a:txBody>
                  <a:tcPr marL="34925" marR="34925" marT="34925" marB="34925" anchor="ctr"/>
                </a:tc>
                <a:tc>
                  <a:txBody>
                    <a:bodyPr/>
                    <a:lstStyle/>
                    <a:p>
                      <a:pPr algn="ctr">
                        <a:lnSpc>
                          <a:spcPts val="1200"/>
                        </a:lnSpc>
                        <a:spcAft>
                          <a:spcPts val="0"/>
                        </a:spcAft>
                      </a:pPr>
                      <a:r>
                        <a:rPr lang="zh-TW" sz="1400" kern="150" dirty="0">
                          <a:effectLst/>
                          <a:latin typeface="微軟正黑體" panose="020B0604030504040204" pitchFamily="34" charset="-120"/>
                          <a:ea typeface="微軟正黑體" panose="020B0604030504040204" pitchFamily="34" charset="-120"/>
                        </a:rPr>
                        <a:t>用電度數</a:t>
                      </a:r>
                      <a:endParaRPr lang="zh-TW" sz="1400" kern="150" dirty="0">
                        <a:effectLst/>
                        <a:latin typeface="微軟正黑體" panose="020B0604030504040204" pitchFamily="34" charset="-120"/>
                        <a:ea typeface="微軟正黑體" panose="020B0604030504040204" pitchFamily="34" charset="-120"/>
                        <a:cs typeface="Mangal"/>
                      </a:endParaRPr>
                    </a:p>
                  </a:txBody>
                  <a:tcPr marL="34925" marR="34925" marT="34925" marB="34925" anchor="ctr"/>
                </a:tc>
                <a:tc>
                  <a:txBody>
                    <a:bodyPr/>
                    <a:lstStyle/>
                    <a:p>
                      <a:pPr algn="ctr">
                        <a:lnSpc>
                          <a:spcPts val="1200"/>
                        </a:lnSpc>
                        <a:spcAft>
                          <a:spcPts val="0"/>
                        </a:spcAft>
                      </a:pPr>
                      <a:r>
                        <a:rPr lang="zh-TW" sz="1400" kern="150">
                          <a:effectLst/>
                          <a:latin typeface="微軟正黑體" panose="020B0604030504040204" pitchFamily="34" charset="-120"/>
                          <a:ea typeface="微軟正黑體" panose="020B0604030504040204" pitchFamily="34" charset="-120"/>
                        </a:rPr>
                        <a:t>電費</a:t>
                      </a:r>
                      <a:r>
                        <a:rPr lang="en-US" sz="1400" kern="150">
                          <a:effectLst/>
                          <a:latin typeface="微軟正黑體" panose="020B0604030504040204" pitchFamily="34" charset="-120"/>
                          <a:ea typeface="微軟正黑體" panose="020B0604030504040204" pitchFamily="34" charset="-120"/>
                        </a:rPr>
                        <a:t>(</a:t>
                      </a:r>
                      <a:r>
                        <a:rPr lang="zh-TW" sz="1400" kern="150">
                          <a:effectLst/>
                          <a:latin typeface="微軟正黑體" panose="020B0604030504040204" pitchFamily="34" charset="-120"/>
                          <a:ea typeface="微軟正黑體" panose="020B0604030504040204" pitchFamily="34" charset="-120"/>
                        </a:rPr>
                        <a:t>元</a:t>
                      </a:r>
                      <a:r>
                        <a:rPr lang="en-US" sz="1400" kern="150">
                          <a:effectLst/>
                          <a:latin typeface="微軟正黑體" panose="020B0604030504040204" pitchFamily="34" charset="-120"/>
                          <a:ea typeface="微軟正黑體" panose="020B0604030504040204" pitchFamily="34" charset="-120"/>
                        </a:rPr>
                        <a:t>)</a:t>
                      </a:r>
                      <a:endParaRPr lang="zh-TW" sz="1400" kern="150">
                        <a:effectLst/>
                        <a:latin typeface="微軟正黑體" panose="020B0604030504040204" pitchFamily="34" charset="-120"/>
                        <a:ea typeface="微軟正黑體" panose="020B0604030504040204" pitchFamily="34" charset="-120"/>
                        <a:cs typeface="Mangal"/>
                      </a:endParaRPr>
                    </a:p>
                  </a:txBody>
                  <a:tcPr marL="34925" marR="34925" marT="34925" marB="34925" anchor="ctr"/>
                </a:tc>
                <a:tc>
                  <a:txBody>
                    <a:bodyPr/>
                    <a:lstStyle/>
                    <a:p>
                      <a:pPr algn="ctr">
                        <a:lnSpc>
                          <a:spcPts val="1200"/>
                        </a:lnSpc>
                        <a:spcAft>
                          <a:spcPts val="0"/>
                        </a:spcAft>
                      </a:pPr>
                      <a:r>
                        <a:rPr lang="zh-TW" sz="1400" kern="150" dirty="0">
                          <a:effectLst/>
                          <a:latin typeface="微軟正黑體" panose="020B0604030504040204" pitchFamily="34" charset="-120"/>
                          <a:ea typeface="微軟正黑體" panose="020B0604030504040204" pitchFamily="34" charset="-120"/>
                        </a:rPr>
                        <a:t>平均電價</a:t>
                      </a:r>
                      <a:r>
                        <a:rPr lang="en-US" sz="1400" kern="150" dirty="0">
                          <a:effectLst/>
                          <a:latin typeface="微軟正黑體" panose="020B0604030504040204" pitchFamily="34" charset="-120"/>
                          <a:ea typeface="微軟正黑體" panose="020B0604030504040204" pitchFamily="34" charset="-120"/>
                        </a:rPr>
                        <a:t>(</a:t>
                      </a:r>
                      <a:r>
                        <a:rPr lang="zh-TW" sz="1400" kern="150" dirty="0">
                          <a:effectLst/>
                          <a:latin typeface="微軟正黑體" panose="020B0604030504040204" pitchFamily="34" charset="-120"/>
                          <a:ea typeface="微軟正黑體" panose="020B0604030504040204" pitchFamily="34" charset="-120"/>
                        </a:rPr>
                        <a:t>元</a:t>
                      </a:r>
                      <a:r>
                        <a:rPr lang="en-US" sz="1400" kern="150" dirty="0">
                          <a:effectLst/>
                          <a:latin typeface="微軟正黑體" panose="020B0604030504040204" pitchFamily="34" charset="-120"/>
                          <a:ea typeface="微軟正黑體" panose="020B0604030504040204" pitchFamily="34" charset="-120"/>
                        </a:rPr>
                        <a:t>)</a:t>
                      </a:r>
                      <a:endParaRPr lang="zh-TW" sz="1400" kern="150" dirty="0">
                        <a:effectLst/>
                        <a:latin typeface="微軟正黑體" panose="020B0604030504040204" pitchFamily="34" charset="-120"/>
                        <a:ea typeface="微軟正黑體" panose="020B0604030504040204" pitchFamily="34" charset="-120"/>
                        <a:cs typeface="Mangal"/>
                      </a:endParaRPr>
                    </a:p>
                  </a:txBody>
                  <a:tcPr marL="34925" marR="34925" marT="34925" marB="34925" anchor="ctr"/>
                </a:tc>
                <a:extLst>
                  <a:ext uri="{0D108BD9-81ED-4DB2-BD59-A6C34878D82A}">
                    <a16:rowId xmlns:a16="http://schemas.microsoft.com/office/drawing/2014/main" val="1057778964"/>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488419492"/>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826018193"/>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91642732"/>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79623056"/>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121973194"/>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100835080"/>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991117046"/>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688804130"/>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929640555"/>
                  </a:ext>
                </a:extLst>
              </a:tr>
              <a:tr h="370840">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294337454"/>
                  </a:ext>
                </a:extLst>
              </a:tr>
              <a:tr h="370840">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614745197"/>
                  </a:ext>
                </a:extLst>
              </a:tr>
              <a:tr h="370840">
                <a:tc>
                  <a:txBody>
                    <a:bodyPr/>
                    <a:lstStyle/>
                    <a:p>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172595207"/>
                  </a:ext>
                </a:extLst>
              </a:tr>
            </a:tbl>
          </a:graphicData>
        </a:graphic>
      </p:graphicFrame>
    </p:spTree>
    <p:extLst>
      <p:ext uri="{BB962C8B-B14F-4D97-AF65-F5344CB8AC3E}">
        <p14:creationId xmlns:p14="http://schemas.microsoft.com/office/powerpoint/2010/main" val="2142231281"/>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5</a:t>
            </a:fld>
            <a:endParaRPr lang="en-US" altLang="zh-TW" b="1">
              <a:solidFill>
                <a:prstClr val="black"/>
              </a:solidFill>
            </a:endParaRPr>
          </a:p>
        </p:txBody>
      </p:sp>
      <p:sp>
        <p:nvSpPr>
          <p:cNvPr id="3" name="矩形 2"/>
          <p:cNvSpPr/>
          <p:nvPr/>
        </p:nvSpPr>
        <p:spPr>
          <a:xfrm>
            <a:off x="1475656" y="260648"/>
            <a:ext cx="5724644"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貳、申請單位能源使用情況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80000"/>
            <a:ext cx="8208912" cy="578492"/>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二</a:t>
            </a:r>
            <a:r>
              <a:rPr lang="zh-TW" altLang="en-US" sz="2400" b="1" dirty="0" smtClean="0">
                <a:latin typeface="微軟正黑體" panose="020B0604030504040204" pitchFamily="34" charset="-120"/>
                <a:ea typeface="微軟正黑體" panose="020B0604030504040204" pitchFamily="34" charset="-120"/>
              </a:rPr>
              <a:t>、主要能源流向</a:t>
            </a:r>
            <a:endParaRPr lang="en-US" altLang="zh-TW" sz="2400" b="1"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882170489"/>
              </p:ext>
            </p:extLst>
          </p:nvPr>
        </p:nvGraphicFramePr>
        <p:xfrm>
          <a:off x="323528" y="1765400"/>
          <a:ext cx="8496438" cy="2671710"/>
        </p:xfrm>
        <a:graphic>
          <a:graphicData uri="http://schemas.openxmlformats.org/drawingml/2006/table">
            <a:tbl>
              <a:tblPr firstRow="1" bandRow="1">
                <a:tableStyleId>{21E4AEA4-8DFA-4A89-87EB-49C32662AFE0}</a:tableStyleId>
              </a:tblPr>
              <a:tblGrid>
                <a:gridCol w="2832146">
                  <a:extLst>
                    <a:ext uri="{9D8B030D-6E8A-4147-A177-3AD203B41FA5}">
                      <a16:colId xmlns:a16="http://schemas.microsoft.com/office/drawing/2014/main" val="2048983720"/>
                    </a:ext>
                  </a:extLst>
                </a:gridCol>
                <a:gridCol w="2832146">
                  <a:extLst>
                    <a:ext uri="{9D8B030D-6E8A-4147-A177-3AD203B41FA5}">
                      <a16:colId xmlns:a16="http://schemas.microsoft.com/office/drawing/2014/main" val="992858036"/>
                    </a:ext>
                  </a:extLst>
                </a:gridCol>
                <a:gridCol w="2832146">
                  <a:extLst>
                    <a:ext uri="{9D8B030D-6E8A-4147-A177-3AD203B41FA5}">
                      <a16:colId xmlns:a16="http://schemas.microsoft.com/office/drawing/2014/main" val="2622915944"/>
                    </a:ext>
                  </a:extLst>
                </a:gridCol>
              </a:tblGrid>
              <a:tr h="445285">
                <a:tc>
                  <a:txBody>
                    <a:bodyPr/>
                    <a:lstStyle/>
                    <a:p>
                      <a:pPr algn="ctr">
                        <a:lnSpc>
                          <a:spcPts val="1200"/>
                        </a:lnSpc>
                        <a:spcAft>
                          <a:spcPts val="0"/>
                        </a:spcAft>
                      </a:pPr>
                      <a:r>
                        <a:rPr lang="zh-TW" sz="1400" kern="0" dirty="0">
                          <a:effectLst/>
                          <a:latin typeface="微軟正黑體" panose="020B0604030504040204" pitchFamily="34" charset="-120"/>
                          <a:ea typeface="微軟正黑體" panose="020B0604030504040204" pitchFamily="34" charset="-120"/>
                        </a:rPr>
                        <a:t>設備名稱</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zh-TW" sz="1400" kern="0" dirty="0">
                          <a:effectLst/>
                          <a:latin typeface="微軟正黑體" panose="020B0604030504040204" pitchFamily="34" charset="-120"/>
                          <a:ea typeface="微軟正黑體" panose="020B0604030504040204" pitchFamily="34" charset="-120"/>
                        </a:rPr>
                        <a:t>使用電力</a:t>
                      </a: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度</a:t>
                      </a: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年</a:t>
                      </a:r>
                      <a:r>
                        <a:rPr lang="en-US" sz="1400" kern="0" dirty="0">
                          <a:effectLst/>
                          <a:latin typeface="微軟正黑體" panose="020B0604030504040204" pitchFamily="34" charset="-120"/>
                          <a:ea typeface="微軟正黑體" panose="020B0604030504040204" pitchFamily="34" charset="-120"/>
                        </a:rPr>
                        <a: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zh-TW" sz="1400" kern="0" dirty="0">
                          <a:effectLst/>
                          <a:latin typeface="微軟正黑體" panose="020B0604030504040204" pitchFamily="34" charset="-120"/>
                          <a:ea typeface="微軟正黑體" panose="020B0604030504040204" pitchFamily="34" charset="-120"/>
                        </a:rPr>
                        <a:t>佔比</a:t>
                      </a:r>
                      <a:r>
                        <a:rPr lang="en-US" sz="1400" kern="0" dirty="0">
                          <a:effectLst/>
                          <a:latin typeface="微軟正黑體" panose="020B0604030504040204" pitchFamily="34" charset="-120"/>
                          <a:ea typeface="微軟正黑體" panose="020B0604030504040204" pitchFamily="34" charset="-120"/>
                        </a:rPr>
                        <a: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1398295228"/>
                  </a:ext>
                </a:extLst>
              </a:tr>
              <a:tr h="445285">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機器</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224275091"/>
                  </a:ext>
                </a:extLst>
              </a:tr>
              <a:tr h="445285">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設備</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150" dirty="0">
                          <a:effectLst/>
                          <a:latin typeface="微軟正黑體" panose="020B0604030504040204" pitchFamily="34" charset="-120"/>
                          <a:ea typeface="微軟正黑體" panose="020B0604030504040204" pitchFamily="34" charset="-120"/>
                        </a:rPr>
                        <a:t> </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2531052746"/>
                  </a:ext>
                </a:extLst>
              </a:tr>
              <a:tr h="445285">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a:t>
                      </a:r>
                      <a:r>
                        <a:rPr lang="zh-TW" sz="1400" kern="0" dirty="0">
                          <a:effectLst/>
                          <a:latin typeface="微軟正黑體" panose="020B0604030504040204" pitchFamily="34" charset="-120"/>
                          <a:ea typeface="微軟正黑體" panose="020B0604030504040204" pitchFamily="34" charset="-120"/>
                        </a:rPr>
                        <a:t>機</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0">
                          <a:effectLst/>
                          <a:latin typeface="微軟正黑體" panose="020B0604030504040204" pitchFamily="34" charset="-120"/>
                          <a:ea typeface="微軟正黑體" panose="020B0604030504040204" pitchFamily="34" charset="-120"/>
                        </a:rPr>
                        <a:t> </a:t>
                      </a:r>
                      <a:endParaRPr lang="zh-TW" sz="1400" kern="15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662193646"/>
                  </a:ext>
                </a:extLst>
              </a:tr>
              <a:tr h="445285">
                <a:tc>
                  <a:txBody>
                    <a:bodyPr/>
                    <a:lstStyle/>
                    <a:p>
                      <a:endParaRPr lang="zh-TW" altLang="en-US"/>
                    </a:p>
                  </a:txBody>
                  <a:tcPr/>
                </a:tc>
                <a:tc>
                  <a:txBody>
                    <a:bodyPr/>
                    <a:lstStyle/>
                    <a:p>
                      <a:endParaRPr lang="zh-TW" altLang="en-US"/>
                    </a:p>
                  </a:txBody>
                  <a:tcPr/>
                </a:tc>
                <a:tc>
                  <a:txBody>
                    <a:bodyPr/>
                    <a:lstStyle/>
                    <a:p>
                      <a:endParaRPr lang="zh-TW" altLang="en-US" dirty="0"/>
                    </a:p>
                  </a:txBody>
                  <a:tcPr/>
                </a:tc>
                <a:extLst>
                  <a:ext uri="{0D108BD9-81ED-4DB2-BD59-A6C34878D82A}">
                    <a16:rowId xmlns:a16="http://schemas.microsoft.com/office/drawing/2014/main" val="1636009552"/>
                  </a:ext>
                </a:extLst>
              </a:tr>
              <a:tr h="445285">
                <a:tc>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en-US" altLang="zh-TW" sz="1400" dirty="0" smtClean="0">
                          <a:latin typeface="微軟正黑體" panose="020B0604030504040204" pitchFamily="34" charset="-120"/>
                          <a:ea typeface="微軟正黑體" panose="020B0604030504040204" pitchFamily="34" charset="-120"/>
                        </a:rPr>
                        <a:t>100</a:t>
                      </a:r>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605238373"/>
                  </a:ext>
                </a:extLst>
              </a:tr>
            </a:tbl>
          </a:graphicData>
        </a:graphic>
      </p:graphicFrame>
    </p:spTree>
    <p:extLst>
      <p:ext uri="{BB962C8B-B14F-4D97-AF65-F5344CB8AC3E}">
        <p14:creationId xmlns:p14="http://schemas.microsoft.com/office/powerpoint/2010/main" val="700643054"/>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6</a:t>
            </a:fld>
            <a:endParaRPr lang="en-US" altLang="zh-TW" b="1">
              <a:solidFill>
                <a:prstClr val="black"/>
              </a:solidFill>
            </a:endParaRPr>
          </a:p>
        </p:txBody>
      </p:sp>
      <p:sp>
        <p:nvSpPr>
          <p:cNvPr id="3" name="矩形 2"/>
          <p:cNvSpPr/>
          <p:nvPr/>
        </p:nvSpPr>
        <p:spPr>
          <a:xfrm>
            <a:off x="1475656" y="260648"/>
            <a:ext cx="5724644"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貳、申請單位能源使用情況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80000"/>
            <a:ext cx="8208912" cy="646331"/>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三</a:t>
            </a:r>
            <a:r>
              <a:rPr lang="zh-TW" altLang="en-US"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主要</a:t>
            </a:r>
            <a:r>
              <a:rPr lang="zh-TW" altLang="en-US" sz="2400" b="1" dirty="0">
                <a:latin typeface="微軟正黑體" panose="020B0604030504040204" pitchFamily="34" charset="-120"/>
                <a:ea typeface="微軟正黑體" panose="020B0604030504040204" pitchFamily="34" charset="-120"/>
              </a:rPr>
              <a:t>功用</a:t>
            </a:r>
            <a:r>
              <a:rPr lang="zh-TW" altLang="en-US" sz="2400" b="1" dirty="0" smtClean="0">
                <a:latin typeface="微軟正黑體" panose="020B0604030504040204" pitchFamily="34" charset="-120"/>
                <a:ea typeface="微軟正黑體" panose="020B0604030504040204" pitchFamily="34" charset="-120"/>
              </a:rPr>
              <a:t>設備</a:t>
            </a:r>
            <a:r>
              <a:rPr lang="zh-TW" altLang="en-US" sz="2400" b="1" dirty="0" smtClean="0">
                <a:latin typeface="微軟正黑體" panose="020B0604030504040204" pitchFamily="34" charset="-120"/>
                <a:ea typeface="微軟正黑體" panose="020B0604030504040204" pitchFamily="34" charset="-120"/>
              </a:rPr>
              <a:t>規格</a:t>
            </a:r>
            <a:endParaRPr lang="en-US" altLang="zh-TW" sz="2400" b="1"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313242481"/>
              </p:ext>
            </p:extLst>
          </p:nvPr>
        </p:nvGraphicFramePr>
        <p:xfrm>
          <a:off x="467544" y="1840599"/>
          <a:ext cx="8208912" cy="3322930"/>
        </p:xfrm>
        <a:graphic>
          <a:graphicData uri="http://schemas.openxmlformats.org/drawingml/2006/table">
            <a:tbl>
              <a:tblPr firstRow="1" bandRow="1">
                <a:tableStyleId>{21E4AEA4-8DFA-4A89-87EB-49C32662AFE0}</a:tableStyleId>
              </a:tblPr>
              <a:tblGrid>
                <a:gridCol w="1026114">
                  <a:extLst>
                    <a:ext uri="{9D8B030D-6E8A-4147-A177-3AD203B41FA5}">
                      <a16:colId xmlns:a16="http://schemas.microsoft.com/office/drawing/2014/main" val="3938098412"/>
                    </a:ext>
                  </a:extLst>
                </a:gridCol>
                <a:gridCol w="1026114">
                  <a:extLst>
                    <a:ext uri="{9D8B030D-6E8A-4147-A177-3AD203B41FA5}">
                      <a16:colId xmlns:a16="http://schemas.microsoft.com/office/drawing/2014/main" val="1113281830"/>
                    </a:ext>
                  </a:extLst>
                </a:gridCol>
                <a:gridCol w="1026114">
                  <a:extLst>
                    <a:ext uri="{9D8B030D-6E8A-4147-A177-3AD203B41FA5}">
                      <a16:colId xmlns:a16="http://schemas.microsoft.com/office/drawing/2014/main" val="3813834881"/>
                    </a:ext>
                  </a:extLst>
                </a:gridCol>
                <a:gridCol w="1026114">
                  <a:extLst>
                    <a:ext uri="{9D8B030D-6E8A-4147-A177-3AD203B41FA5}">
                      <a16:colId xmlns:a16="http://schemas.microsoft.com/office/drawing/2014/main" val="716272059"/>
                    </a:ext>
                  </a:extLst>
                </a:gridCol>
                <a:gridCol w="1026114">
                  <a:extLst>
                    <a:ext uri="{9D8B030D-6E8A-4147-A177-3AD203B41FA5}">
                      <a16:colId xmlns:a16="http://schemas.microsoft.com/office/drawing/2014/main" val="3255718297"/>
                    </a:ext>
                  </a:extLst>
                </a:gridCol>
                <a:gridCol w="1026114">
                  <a:extLst>
                    <a:ext uri="{9D8B030D-6E8A-4147-A177-3AD203B41FA5}">
                      <a16:colId xmlns:a16="http://schemas.microsoft.com/office/drawing/2014/main" val="4257818412"/>
                    </a:ext>
                  </a:extLst>
                </a:gridCol>
                <a:gridCol w="1026114">
                  <a:extLst>
                    <a:ext uri="{9D8B030D-6E8A-4147-A177-3AD203B41FA5}">
                      <a16:colId xmlns:a16="http://schemas.microsoft.com/office/drawing/2014/main" val="474561871"/>
                    </a:ext>
                  </a:extLst>
                </a:gridCol>
                <a:gridCol w="1026114">
                  <a:extLst>
                    <a:ext uri="{9D8B030D-6E8A-4147-A177-3AD203B41FA5}">
                      <a16:colId xmlns:a16="http://schemas.microsoft.com/office/drawing/2014/main" val="620324753"/>
                    </a:ext>
                  </a:extLst>
                </a:gridCol>
              </a:tblGrid>
              <a:tr h="436273">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設備名稱</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廠牌</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型號</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規格</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smtClean="0">
                          <a:solidFill>
                            <a:schemeClr val="bg1"/>
                          </a:solidFill>
                          <a:effectLst/>
                          <a:latin typeface="微軟正黑體" panose="020B0604030504040204" pitchFamily="34" charset="-120"/>
                          <a:ea typeface="微軟正黑體" panose="020B0604030504040204" pitchFamily="34" charset="-120"/>
                        </a:rPr>
                        <a:t>製造</a:t>
                      </a:r>
                      <a:r>
                        <a:rPr lang="en-US" sz="1400" kern="0" dirty="0">
                          <a:solidFill>
                            <a:schemeClr val="bg1"/>
                          </a:solidFill>
                          <a:effectLst/>
                          <a:latin typeface="微軟正黑體" panose="020B0604030504040204" pitchFamily="34" charset="-120"/>
                          <a:ea typeface="微軟正黑體" panose="020B0604030504040204" pitchFamily="34" charset="-120"/>
                        </a:rPr>
                        <a:t/>
                      </a:r>
                      <a:br>
                        <a:rPr lang="en-US" sz="1400" kern="0" dirty="0">
                          <a:solidFill>
                            <a:schemeClr val="bg1"/>
                          </a:solidFill>
                          <a:effectLst/>
                          <a:latin typeface="微軟正黑體" panose="020B0604030504040204" pitchFamily="34" charset="-120"/>
                          <a:ea typeface="微軟正黑體" panose="020B0604030504040204" pitchFamily="34" charset="-120"/>
                        </a:rPr>
                      </a:br>
                      <a:r>
                        <a:rPr lang="zh-TW" sz="1400" kern="0" dirty="0" smtClean="0">
                          <a:solidFill>
                            <a:schemeClr val="bg1"/>
                          </a:solidFill>
                          <a:effectLst/>
                          <a:latin typeface="微軟正黑體" panose="020B0604030504040204" pitchFamily="34" charset="-120"/>
                          <a:ea typeface="微軟正黑體" panose="020B0604030504040204" pitchFamily="34" charset="-120"/>
                        </a:rPr>
                        <a:t>年份</a:t>
                      </a:r>
                      <a:endParaRPr lang="en-US" altLang="zh-TW" sz="1400" kern="0" dirty="0" smtClean="0">
                        <a:solidFill>
                          <a:schemeClr val="bg1"/>
                        </a:solidFill>
                        <a:effectLst/>
                        <a:latin typeface="微軟正黑體" panose="020B0604030504040204" pitchFamily="34" charset="-120"/>
                        <a:ea typeface="微軟正黑體" panose="020B0604030504040204" pitchFamily="34" charset="-120"/>
                      </a:endParaRPr>
                    </a:p>
                    <a:p>
                      <a:pPr algn="ctr">
                        <a:lnSpc>
                          <a:spcPts val="1700"/>
                        </a:lnSpc>
                        <a:spcAft>
                          <a:spcPts val="0"/>
                        </a:spcAft>
                      </a:pPr>
                      <a:r>
                        <a:rPr lang="en-US" altLang="zh-TW" sz="1400" kern="0" dirty="0" smtClean="0">
                          <a:solidFill>
                            <a:schemeClr val="bg1"/>
                          </a:solidFill>
                          <a:effectLst/>
                          <a:latin typeface="微軟正黑體" panose="020B0604030504040204" pitchFamily="34" charset="-120"/>
                          <a:ea typeface="微軟正黑體" panose="020B0604030504040204" pitchFamily="34" charset="-120"/>
                        </a:rPr>
                        <a:t>(</a:t>
                      </a:r>
                      <a:r>
                        <a:rPr lang="zh-TW" altLang="en-US" sz="1400" kern="0" dirty="0" smtClean="0">
                          <a:solidFill>
                            <a:schemeClr val="bg1"/>
                          </a:solidFill>
                          <a:effectLst/>
                          <a:latin typeface="微軟正黑體" panose="020B0604030504040204" pitchFamily="34" charset="-120"/>
                          <a:ea typeface="微軟正黑體" panose="020B0604030504040204" pitchFamily="34" charset="-120"/>
                        </a:rPr>
                        <a:t>西元</a:t>
                      </a:r>
                      <a:r>
                        <a:rPr lang="en-US" altLang="zh-TW" sz="1400" kern="0" dirty="0" smtClean="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gridSpan="2">
                  <a:txBody>
                    <a:bodyPr/>
                    <a:lstStyle/>
                    <a:p>
                      <a:pPr algn="ctr"/>
                      <a:r>
                        <a:rPr lang="zh-TW" altLang="en-US" sz="1400" dirty="0" smtClean="0">
                          <a:latin typeface="微軟正黑體" panose="020B0604030504040204" pitchFamily="34" charset="-120"/>
                          <a:ea typeface="微軟正黑體" panose="020B0604030504040204" pitchFamily="34" charset="-120"/>
                        </a:rPr>
                        <a:t>設備容量</a:t>
                      </a:r>
                    </a:p>
                  </a:txBody>
                  <a:tcPr marL="17780" marR="17780" marT="0" marB="0" anchor="ctr"/>
                </a:tc>
                <a:tc hMerge="1">
                  <a:txBody>
                    <a:bodyPr/>
                    <a:lstStyle/>
                    <a:p>
                      <a:endParaRPr lang="zh-TW" altLang="en-US"/>
                    </a:p>
                  </a:txBody>
                  <a:tcPr/>
                </a:tc>
                <a:tc rowSpan="2">
                  <a:txBody>
                    <a:bodyPr/>
                    <a:lstStyle/>
                    <a:p>
                      <a:pPr algn="ctr">
                        <a:lnSpc>
                          <a:spcPts val="1700"/>
                        </a:lnSpc>
                        <a:spcAft>
                          <a:spcPts val="0"/>
                        </a:spcAft>
                      </a:pPr>
                      <a:r>
                        <a:rPr lang="zh-TW" sz="1400" kern="0" dirty="0" smtClean="0">
                          <a:solidFill>
                            <a:schemeClr val="bg1"/>
                          </a:solidFill>
                          <a:effectLst/>
                          <a:latin typeface="微軟正黑體" panose="020B0604030504040204" pitchFamily="34" charset="-120"/>
                          <a:ea typeface="微軟正黑體" panose="020B0604030504040204" pitchFamily="34" charset="-120"/>
                        </a:rPr>
                        <a:t>數量</a:t>
                      </a:r>
                      <a:r>
                        <a:rPr lang="en-US" sz="1400" kern="0" dirty="0">
                          <a:solidFill>
                            <a:schemeClr val="bg1"/>
                          </a:solidFill>
                          <a:effectLst/>
                          <a:latin typeface="微軟正黑體" panose="020B0604030504040204" pitchFamily="34" charset="-120"/>
                          <a:ea typeface="微軟正黑體" panose="020B0604030504040204" pitchFamily="34" charset="-120"/>
                        </a:rPr>
                        <a:t/>
                      </a:r>
                      <a:br>
                        <a:rPr lang="en-US" sz="1400" kern="0" dirty="0">
                          <a:solidFill>
                            <a:schemeClr val="bg1"/>
                          </a:solidFill>
                          <a:effectLst/>
                          <a:latin typeface="微軟正黑體" panose="020B0604030504040204" pitchFamily="34" charset="-120"/>
                          <a:ea typeface="微軟正黑體" panose="020B0604030504040204" pitchFamily="34" charset="-120"/>
                        </a:rPr>
                      </a:br>
                      <a:r>
                        <a:rPr lang="en-US" sz="1400" kern="0" dirty="0">
                          <a:solidFill>
                            <a:schemeClr val="bg1"/>
                          </a:solidFill>
                          <a:effectLst/>
                          <a:latin typeface="微軟正黑體" panose="020B0604030504040204" pitchFamily="34" charset="-120"/>
                          <a:ea typeface="微軟正黑體" panose="020B0604030504040204" pitchFamily="34" charset="-120"/>
                        </a:rPr>
                        <a:t>(</a:t>
                      </a:r>
                      <a:r>
                        <a:rPr lang="zh-TW" sz="1400" kern="0" dirty="0">
                          <a:solidFill>
                            <a:schemeClr val="bg1"/>
                          </a:solidFill>
                          <a:effectLst/>
                          <a:latin typeface="微軟正黑體" panose="020B0604030504040204" pitchFamily="34" charset="-120"/>
                          <a:ea typeface="微軟正黑體" panose="020B0604030504040204" pitchFamily="34" charset="-120"/>
                        </a:rPr>
                        <a:t>台</a:t>
                      </a:r>
                      <a:r>
                        <a:rPr lang="en-US" sz="1400" kern="0" dirty="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1091093206"/>
                  </a:ext>
                </a:extLst>
              </a:tr>
              <a:tr h="29155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700"/>
                        </a:lnSpc>
                        <a:spcAft>
                          <a:spcPts val="0"/>
                        </a:spcAft>
                      </a:pPr>
                      <a:r>
                        <a:rPr lang="zh-TW" sz="1400" kern="0" dirty="0">
                          <a:solidFill>
                            <a:schemeClr val="bg1"/>
                          </a:solidFill>
                          <a:effectLst/>
                          <a:latin typeface="微軟正黑體" panose="020B0604030504040204" pitchFamily="34" charset="-120"/>
                          <a:ea typeface="微軟正黑體" panose="020B0604030504040204" pitchFamily="34" charset="-120"/>
                        </a:rPr>
                        <a:t>容量</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solidFill>
                      <a:schemeClr val="accent2"/>
                    </a:solidFill>
                  </a:tcPr>
                </a:tc>
                <a:tc>
                  <a:txBody>
                    <a:bodyPr/>
                    <a:lstStyle/>
                    <a:p>
                      <a:pPr algn="ctr">
                        <a:lnSpc>
                          <a:spcPts val="1700"/>
                        </a:lnSpc>
                        <a:spcAft>
                          <a:spcPts val="0"/>
                        </a:spcAft>
                      </a:pPr>
                      <a:r>
                        <a:rPr lang="zh-TW" sz="1400" kern="0" dirty="0">
                          <a:solidFill>
                            <a:schemeClr val="bg1"/>
                          </a:solidFill>
                          <a:effectLst/>
                          <a:latin typeface="微軟正黑體" panose="020B0604030504040204" pitchFamily="34" charset="-120"/>
                          <a:ea typeface="微軟正黑體" panose="020B0604030504040204" pitchFamily="34" charset="-120"/>
                        </a:rPr>
                        <a:t>單位</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solidFill>
                      <a:schemeClr val="accent2"/>
                    </a:solidFill>
                  </a:tcPr>
                </a:tc>
                <a:tc vMerge="1">
                  <a:txBody>
                    <a:bodyPr/>
                    <a:lstStyle/>
                    <a:p>
                      <a:endParaRPr lang="zh-TW" altLang="en-US"/>
                    </a:p>
                  </a:txBody>
                  <a:tcPr/>
                </a:tc>
                <a:extLst>
                  <a:ext uri="{0D108BD9-81ED-4DB2-BD59-A6C34878D82A}">
                    <a16:rowId xmlns:a16="http://schemas.microsoft.com/office/drawing/2014/main" val="3676192437"/>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RT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RT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299267997"/>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kW</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kW</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462234878"/>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HP</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HP</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078693585"/>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625608978"/>
                  </a:ext>
                </a:extLst>
              </a:tr>
            </a:tbl>
          </a:graphicData>
        </a:graphic>
      </p:graphicFrame>
    </p:spTree>
    <p:extLst>
      <p:ext uri="{BB962C8B-B14F-4D97-AF65-F5344CB8AC3E}">
        <p14:creationId xmlns:p14="http://schemas.microsoft.com/office/powerpoint/2010/main" val="3738903240"/>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7</a:t>
            </a:fld>
            <a:endParaRPr lang="en-US" altLang="zh-TW" b="1">
              <a:solidFill>
                <a:prstClr val="black"/>
              </a:solidFill>
            </a:endParaRPr>
          </a:p>
        </p:txBody>
      </p:sp>
      <p:sp>
        <p:nvSpPr>
          <p:cNvPr id="3" name="矩形 2"/>
          <p:cNvSpPr/>
          <p:nvPr/>
        </p:nvSpPr>
        <p:spPr>
          <a:xfrm>
            <a:off x="1475656" y="260648"/>
            <a:ext cx="5724644"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貳、申請單位能源使用情況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80000"/>
            <a:ext cx="8208912" cy="578492"/>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四</a:t>
            </a:r>
            <a:r>
              <a:rPr lang="zh-TW" altLang="en-US"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主要製程設備規格</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無則免附</a:t>
            </a:r>
            <a:r>
              <a:rPr lang="en-US" altLang="zh-TW" sz="2400" b="1" dirty="0" smtClean="0">
                <a:latin typeface="微軟正黑體" panose="020B0604030504040204" pitchFamily="34" charset="-120"/>
                <a:ea typeface="微軟正黑體" panose="020B0604030504040204" pitchFamily="34" charset="-120"/>
              </a:rPr>
              <a:t>)</a:t>
            </a:r>
            <a:endParaRPr lang="en-US" altLang="zh-TW" sz="2400" b="1"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4235287736"/>
              </p:ext>
            </p:extLst>
          </p:nvPr>
        </p:nvGraphicFramePr>
        <p:xfrm>
          <a:off x="467544" y="1840599"/>
          <a:ext cx="8208912" cy="3322930"/>
        </p:xfrm>
        <a:graphic>
          <a:graphicData uri="http://schemas.openxmlformats.org/drawingml/2006/table">
            <a:tbl>
              <a:tblPr firstRow="1" bandRow="1">
                <a:tableStyleId>{21E4AEA4-8DFA-4A89-87EB-49C32662AFE0}</a:tableStyleId>
              </a:tblPr>
              <a:tblGrid>
                <a:gridCol w="1026114">
                  <a:extLst>
                    <a:ext uri="{9D8B030D-6E8A-4147-A177-3AD203B41FA5}">
                      <a16:colId xmlns:a16="http://schemas.microsoft.com/office/drawing/2014/main" val="3938098412"/>
                    </a:ext>
                  </a:extLst>
                </a:gridCol>
                <a:gridCol w="1026114">
                  <a:extLst>
                    <a:ext uri="{9D8B030D-6E8A-4147-A177-3AD203B41FA5}">
                      <a16:colId xmlns:a16="http://schemas.microsoft.com/office/drawing/2014/main" val="1113281830"/>
                    </a:ext>
                  </a:extLst>
                </a:gridCol>
                <a:gridCol w="1026114">
                  <a:extLst>
                    <a:ext uri="{9D8B030D-6E8A-4147-A177-3AD203B41FA5}">
                      <a16:colId xmlns:a16="http://schemas.microsoft.com/office/drawing/2014/main" val="3813834881"/>
                    </a:ext>
                  </a:extLst>
                </a:gridCol>
                <a:gridCol w="1026114">
                  <a:extLst>
                    <a:ext uri="{9D8B030D-6E8A-4147-A177-3AD203B41FA5}">
                      <a16:colId xmlns:a16="http://schemas.microsoft.com/office/drawing/2014/main" val="716272059"/>
                    </a:ext>
                  </a:extLst>
                </a:gridCol>
                <a:gridCol w="1026114">
                  <a:extLst>
                    <a:ext uri="{9D8B030D-6E8A-4147-A177-3AD203B41FA5}">
                      <a16:colId xmlns:a16="http://schemas.microsoft.com/office/drawing/2014/main" val="3255718297"/>
                    </a:ext>
                  </a:extLst>
                </a:gridCol>
                <a:gridCol w="1026114">
                  <a:extLst>
                    <a:ext uri="{9D8B030D-6E8A-4147-A177-3AD203B41FA5}">
                      <a16:colId xmlns:a16="http://schemas.microsoft.com/office/drawing/2014/main" val="4257818412"/>
                    </a:ext>
                  </a:extLst>
                </a:gridCol>
                <a:gridCol w="1026114">
                  <a:extLst>
                    <a:ext uri="{9D8B030D-6E8A-4147-A177-3AD203B41FA5}">
                      <a16:colId xmlns:a16="http://schemas.microsoft.com/office/drawing/2014/main" val="474561871"/>
                    </a:ext>
                  </a:extLst>
                </a:gridCol>
                <a:gridCol w="1026114">
                  <a:extLst>
                    <a:ext uri="{9D8B030D-6E8A-4147-A177-3AD203B41FA5}">
                      <a16:colId xmlns:a16="http://schemas.microsoft.com/office/drawing/2014/main" val="620324753"/>
                    </a:ext>
                  </a:extLst>
                </a:gridCol>
              </a:tblGrid>
              <a:tr h="436273">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設備名稱</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廠牌</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型號</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a:effectLst/>
                          <a:latin typeface="微軟正黑體" panose="020B0604030504040204" pitchFamily="34" charset="-120"/>
                          <a:ea typeface="微軟正黑體" panose="020B0604030504040204" pitchFamily="34" charset="-120"/>
                        </a:rPr>
                        <a:t>規格</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rowSpan="2">
                  <a:txBody>
                    <a:bodyPr/>
                    <a:lstStyle/>
                    <a:p>
                      <a:pPr algn="ctr">
                        <a:lnSpc>
                          <a:spcPts val="1700"/>
                        </a:lnSpc>
                        <a:spcAft>
                          <a:spcPts val="0"/>
                        </a:spcAft>
                      </a:pPr>
                      <a:r>
                        <a:rPr lang="zh-TW" sz="1400" kern="0" dirty="0" smtClean="0">
                          <a:solidFill>
                            <a:schemeClr val="bg1"/>
                          </a:solidFill>
                          <a:effectLst/>
                          <a:latin typeface="微軟正黑體" panose="020B0604030504040204" pitchFamily="34" charset="-120"/>
                          <a:ea typeface="微軟正黑體" panose="020B0604030504040204" pitchFamily="34" charset="-120"/>
                        </a:rPr>
                        <a:t>製造</a:t>
                      </a:r>
                      <a:r>
                        <a:rPr lang="en-US" sz="1400" kern="0" dirty="0">
                          <a:solidFill>
                            <a:schemeClr val="bg1"/>
                          </a:solidFill>
                          <a:effectLst/>
                          <a:latin typeface="微軟正黑體" panose="020B0604030504040204" pitchFamily="34" charset="-120"/>
                          <a:ea typeface="微軟正黑體" panose="020B0604030504040204" pitchFamily="34" charset="-120"/>
                        </a:rPr>
                        <a:t/>
                      </a:r>
                      <a:br>
                        <a:rPr lang="en-US" sz="1400" kern="0" dirty="0">
                          <a:solidFill>
                            <a:schemeClr val="bg1"/>
                          </a:solidFill>
                          <a:effectLst/>
                          <a:latin typeface="微軟正黑體" panose="020B0604030504040204" pitchFamily="34" charset="-120"/>
                          <a:ea typeface="微軟正黑體" panose="020B0604030504040204" pitchFamily="34" charset="-120"/>
                        </a:rPr>
                      </a:br>
                      <a:r>
                        <a:rPr lang="zh-TW" sz="1400" kern="0" dirty="0" smtClean="0">
                          <a:solidFill>
                            <a:schemeClr val="bg1"/>
                          </a:solidFill>
                          <a:effectLst/>
                          <a:latin typeface="微軟正黑體" panose="020B0604030504040204" pitchFamily="34" charset="-120"/>
                          <a:ea typeface="微軟正黑體" panose="020B0604030504040204" pitchFamily="34" charset="-120"/>
                        </a:rPr>
                        <a:t>年份</a:t>
                      </a:r>
                      <a:endParaRPr lang="en-US" altLang="zh-TW" sz="1400" kern="0" dirty="0" smtClean="0">
                        <a:solidFill>
                          <a:schemeClr val="bg1"/>
                        </a:solidFill>
                        <a:effectLst/>
                        <a:latin typeface="微軟正黑體" panose="020B0604030504040204" pitchFamily="34" charset="-120"/>
                        <a:ea typeface="微軟正黑體" panose="020B0604030504040204" pitchFamily="34" charset="-120"/>
                      </a:endParaRPr>
                    </a:p>
                    <a:p>
                      <a:pPr algn="ctr">
                        <a:lnSpc>
                          <a:spcPts val="1700"/>
                        </a:lnSpc>
                        <a:spcAft>
                          <a:spcPts val="0"/>
                        </a:spcAft>
                      </a:pPr>
                      <a:r>
                        <a:rPr lang="en-US" altLang="zh-TW" sz="1400" kern="0" dirty="0" smtClean="0">
                          <a:solidFill>
                            <a:schemeClr val="bg1"/>
                          </a:solidFill>
                          <a:effectLst/>
                          <a:latin typeface="微軟正黑體" panose="020B0604030504040204" pitchFamily="34" charset="-120"/>
                          <a:ea typeface="微軟正黑體" panose="020B0604030504040204" pitchFamily="34" charset="-120"/>
                        </a:rPr>
                        <a:t>(</a:t>
                      </a:r>
                      <a:r>
                        <a:rPr lang="zh-TW" altLang="en-US" sz="1400" kern="0" dirty="0" smtClean="0">
                          <a:solidFill>
                            <a:schemeClr val="bg1"/>
                          </a:solidFill>
                          <a:effectLst/>
                          <a:latin typeface="微軟正黑體" panose="020B0604030504040204" pitchFamily="34" charset="-120"/>
                          <a:ea typeface="微軟正黑體" panose="020B0604030504040204" pitchFamily="34" charset="-120"/>
                        </a:rPr>
                        <a:t>西元</a:t>
                      </a:r>
                      <a:r>
                        <a:rPr lang="en-US" altLang="zh-TW" sz="1400" kern="0" dirty="0" smtClean="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gridSpan="2">
                  <a:txBody>
                    <a:bodyPr/>
                    <a:lstStyle/>
                    <a:p>
                      <a:pPr algn="ctr"/>
                      <a:r>
                        <a:rPr lang="zh-TW" altLang="en-US" sz="1400" dirty="0" smtClean="0">
                          <a:latin typeface="微軟正黑體" panose="020B0604030504040204" pitchFamily="34" charset="-120"/>
                          <a:ea typeface="微軟正黑體" panose="020B0604030504040204" pitchFamily="34" charset="-120"/>
                        </a:rPr>
                        <a:t>設備容量</a:t>
                      </a:r>
                    </a:p>
                  </a:txBody>
                  <a:tcPr marL="17780" marR="17780" marT="0" marB="0" anchor="ctr"/>
                </a:tc>
                <a:tc hMerge="1">
                  <a:txBody>
                    <a:bodyPr/>
                    <a:lstStyle/>
                    <a:p>
                      <a:endParaRPr lang="zh-TW" altLang="en-US"/>
                    </a:p>
                  </a:txBody>
                  <a:tcPr/>
                </a:tc>
                <a:tc rowSpan="2">
                  <a:txBody>
                    <a:bodyPr/>
                    <a:lstStyle/>
                    <a:p>
                      <a:pPr algn="ctr">
                        <a:lnSpc>
                          <a:spcPts val="1700"/>
                        </a:lnSpc>
                        <a:spcAft>
                          <a:spcPts val="0"/>
                        </a:spcAft>
                      </a:pPr>
                      <a:r>
                        <a:rPr lang="zh-TW" sz="1400" kern="0" dirty="0" smtClean="0">
                          <a:solidFill>
                            <a:schemeClr val="bg1"/>
                          </a:solidFill>
                          <a:effectLst/>
                          <a:latin typeface="微軟正黑體" panose="020B0604030504040204" pitchFamily="34" charset="-120"/>
                          <a:ea typeface="微軟正黑體" panose="020B0604030504040204" pitchFamily="34" charset="-120"/>
                        </a:rPr>
                        <a:t>數量</a:t>
                      </a:r>
                      <a:r>
                        <a:rPr lang="en-US" sz="1400" kern="0" dirty="0">
                          <a:solidFill>
                            <a:schemeClr val="bg1"/>
                          </a:solidFill>
                          <a:effectLst/>
                          <a:latin typeface="微軟正黑體" panose="020B0604030504040204" pitchFamily="34" charset="-120"/>
                          <a:ea typeface="微軟正黑體" panose="020B0604030504040204" pitchFamily="34" charset="-120"/>
                        </a:rPr>
                        <a:t/>
                      </a:r>
                      <a:br>
                        <a:rPr lang="en-US" sz="1400" kern="0" dirty="0">
                          <a:solidFill>
                            <a:schemeClr val="bg1"/>
                          </a:solidFill>
                          <a:effectLst/>
                          <a:latin typeface="微軟正黑體" panose="020B0604030504040204" pitchFamily="34" charset="-120"/>
                          <a:ea typeface="微軟正黑體" panose="020B0604030504040204" pitchFamily="34" charset="-120"/>
                        </a:rPr>
                      </a:br>
                      <a:r>
                        <a:rPr lang="en-US" sz="1400" kern="0" dirty="0">
                          <a:solidFill>
                            <a:schemeClr val="bg1"/>
                          </a:solidFill>
                          <a:effectLst/>
                          <a:latin typeface="微軟正黑體" panose="020B0604030504040204" pitchFamily="34" charset="-120"/>
                          <a:ea typeface="微軟正黑體" panose="020B0604030504040204" pitchFamily="34" charset="-120"/>
                        </a:rPr>
                        <a:t>(</a:t>
                      </a:r>
                      <a:r>
                        <a:rPr lang="zh-TW" sz="1400" kern="0" dirty="0">
                          <a:solidFill>
                            <a:schemeClr val="bg1"/>
                          </a:solidFill>
                          <a:effectLst/>
                          <a:latin typeface="微軟正黑體" panose="020B0604030504040204" pitchFamily="34" charset="-120"/>
                          <a:ea typeface="微軟正黑體" panose="020B0604030504040204" pitchFamily="34" charset="-120"/>
                        </a:rPr>
                        <a:t>台</a:t>
                      </a:r>
                      <a:r>
                        <a:rPr lang="en-US" sz="1400" kern="0" dirty="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extLst>
                  <a:ext uri="{0D108BD9-81ED-4DB2-BD59-A6C34878D82A}">
                    <a16:rowId xmlns:a16="http://schemas.microsoft.com/office/drawing/2014/main" val="1091093206"/>
                  </a:ext>
                </a:extLst>
              </a:tr>
              <a:tr h="29155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700"/>
                        </a:lnSpc>
                        <a:spcAft>
                          <a:spcPts val="0"/>
                        </a:spcAft>
                      </a:pPr>
                      <a:r>
                        <a:rPr lang="zh-TW" sz="1400" kern="0" dirty="0">
                          <a:solidFill>
                            <a:schemeClr val="bg1"/>
                          </a:solidFill>
                          <a:effectLst/>
                          <a:latin typeface="微軟正黑體" panose="020B0604030504040204" pitchFamily="34" charset="-120"/>
                          <a:ea typeface="微軟正黑體" panose="020B0604030504040204" pitchFamily="34" charset="-120"/>
                        </a:rPr>
                        <a:t>容量</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solidFill>
                      <a:schemeClr val="accent2"/>
                    </a:solidFill>
                  </a:tcPr>
                </a:tc>
                <a:tc>
                  <a:txBody>
                    <a:bodyPr/>
                    <a:lstStyle/>
                    <a:p>
                      <a:pPr algn="ctr">
                        <a:lnSpc>
                          <a:spcPts val="1700"/>
                        </a:lnSpc>
                        <a:spcAft>
                          <a:spcPts val="0"/>
                        </a:spcAft>
                      </a:pPr>
                      <a:r>
                        <a:rPr lang="zh-TW" sz="1400" kern="0" dirty="0">
                          <a:solidFill>
                            <a:schemeClr val="bg1"/>
                          </a:solidFill>
                          <a:effectLst/>
                          <a:latin typeface="微軟正黑體" panose="020B0604030504040204" pitchFamily="34" charset="-120"/>
                          <a:ea typeface="微軟正黑體" panose="020B0604030504040204" pitchFamily="34" charset="-120"/>
                        </a:rPr>
                        <a:t>單位</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solidFill>
                      <a:schemeClr val="accent2"/>
                    </a:solidFill>
                  </a:tcPr>
                </a:tc>
                <a:tc vMerge="1">
                  <a:txBody>
                    <a:bodyPr/>
                    <a:lstStyle/>
                    <a:p>
                      <a:endParaRPr lang="zh-TW" altLang="en-US"/>
                    </a:p>
                  </a:txBody>
                  <a:tcPr/>
                </a:tc>
                <a:extLst>
                  <a:ext uri="{0D108BD9-81ED-4DB2-BD59-A6C34878D82A}">
                    <a16:rowId xmlns:a16="http://schemas.microsoft.com/office/drawing/2014/main" val="3676192437"/>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RT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RT</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299267997"/>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kW</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kW</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462234878"/>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HP</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pPr algn="ctr">
                        <a:lnSpc>
                          <a:spcPts val="1200"/>
                        </a:lnSpc>
                        <a:spcAft>
                          <a:spcPts val="0"/>
                        </a:spcAft>
                      </a:pPr>
                      <a:r>
                        <a:rPr lang="en-US" sz="1400" kern="0" dirty="0">
                          <a:effectLst/>
                          <a:latin typeface="微軟正黑體" panose="020B0604030504040204" pitchFamily="34" charset="-120"/>
                          <a:ea typeface="微軟正黑體" panose="020B0604030504040204" pitchFamily="34" charset="-120"/>
                        </a:rPr>
                        <a:t>HP</a:t>
                      </a:r>
                      <a:endParaRPr lang="zh-TW" sz="1400" kern="15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endParaRPr lang="zh-TW" altLang="en-US">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078693585"/>
                  </a:ext>
                </a:extLst>
              </a:tr>
              <a:tr h="648776">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a:latin typeface="微軟正黑體" panose="020B0604030504040204" pitchFamily="34" charset="-120"/>
                        <a:ea typeface="微軟正黑體" panose="020B0604030504040204" pitchFamily="34" charset="-120"/>
                      </a:endParaRPr>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625608978"/>
                  </a:ext>
                </a:extLst>
              </a:tr>
            </a:tbl>
          </a:graphicData>
        </a:graphic>
      </p:graphicFrame>
    </p:spTree>
    <p:extLst>
      <p:ext uri="{BB962C8B-B14F-4D97-AF65-F5344CB8AC3E}">
        <p14:creationId xmlns:p14="http://schemas.microsoft.com/office/powerpoint/2010/main" val="1305648525"/>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solidFill>
                  <a:prstClr val="black"/>
                </a:solidFill>
              </a:rPr>
              <a:t> </a:t>
            </a:r>
            <a:fld id="{354BEFCB-66BC-46BA-85B5-7B47B07355DD}" type="slidenum">
              <a:rPr lang="en-US" altLang="zh-TW" b="1" smtClean="0">
                <a:solidFill>
                  <a:prstClr val="black"/>
                </a:solidFill>
              </a:rPr>
              <a:pPr>
                <a:defRPr/>
              </a:pPr>
              <a:t>8</a:t>
            </a:fld>
            <a:endParaRPr lang="en-US" altLang="zh-TW" b="1">
              <a:solidFill>
                <a:prstClr val="black"/>
              </a:solidFill>
            </a:endParaRPr>
          </a:p>
        </p:txBody>
      </p:sp>
      <p:sp>
        <p:nvSpPr>
          <p:cNvPr id="3" name="矩形 2"/>
          <p:cNvSpPr/>
          <p:nvPr/>
        </p:nvSpPr>
        <p:spPr>
          <a:xfrm>
            <a:off x="1547664" y="260648"/>
            <a:ext cx="5724644"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貳</a:t>
            </a: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、申請單位能源使用</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情況</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矩形 6"/>
          <p:cNvSpPr/>
          <p:nvPr/>
        </p:nvSpPr>
        <p:spPr>
          <a:xfrm>
            <a:off x="0" y="1080000"/>
            <a:ext cx="8064896" cy="646331"/>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五</a:t>
            </a:r>
            <a:r>
              <a:rPr lang="zh-TW" altLang="en-US" sz="2400" b="1" dirty="0" smtClean="0">
                <a:latin typeface="微軟正黑體" panose="020B0604030504040204" pitchFamily="34" charset="-120"/>
                <a:ea typeface="微軟正黑體" panose="020B0604030504040204" pitchFamily="34" charset="-120"/>
              </a:rPr>
              <a:t>、用電設備系統描述</a:t>
            </a:r>
            <a:endParaRPr lang="en-US" altLang="zh-TW" sz="2400" b="1" dirty="0">
              <a:solidFill>
                <a:schemeClr val="tx1">
                  <a:lumMod val="75000"/>
                  <a:lumOff val="25000"/>
                </a:schemeClr>
              </a:solidFill>
              <a:latin typeface="微軟正黑體" panose="020B0604030504040204" pitchFamily="34" charset="-120"/>
              <a:ea typeface="微軟正黑體" panose="020B0604030504040204" pitchFamily="34" charset="-120"/>
            </a:endParaRPr>
          </a:p>
        </p:txBody>
      </p:sp>
      <p:sp>
        <p:nvSpPr>
          <p:cNvPr id="6" name="矩形 5"/>
          <p:cNvSpPr/>
          <p:nvPr/>
        </p:nvSpPr>
        <p:spPr>
          <a:xfrm>
            <a:off x="790947" y="1726331"/>
            <a:ext cx="8353053" cy="281552"/>
          </a:xfrm>
          <a:prstGeom prst="rect">
            <a:avLst/>
          </a:prstGeom>
        </p:spPr>
        <p:txBody>
          <a:bodyPr wrap="square">
            <a:spAutoFit/>
          </a:bodyPr>
          <a:lstStyle/>
          <a:p>
            <a:pPr marL="1530350" indent="-1530350">
              <a:lnSpc>
                <a:spcPts val="1600"/>
              </a:lnSpc>
            </a:pPr>
            <a:r>
              <a:rPr lang="zh-TW" altLang="en-US" sz="1200" kern="150" dirty="0">
                <a:latin typeface="微軟正黑體" panose="020B0604030504040204" pitchFamily="34" charset="-120"/>
                <a:ea typeface="微軟正黑體" panose="020B0604030504040204" pitchFamily="34" charset="-120"/>
                <a:cs typeface="Times New Roman" panose="02020603050405020304" pitchFamily="18" charset="0"/>
              </a:rPr>
              <a:t>填寫說明：用電設備系統描述需對應主要能源流向逐一扼要</a:t>
            </a:r>
            <a:r>
              <a:rPr lang="zh-TW" altLang="en-US" sz="1200" kern="150" dirty="0" smtClean="0">
                <a:latin typeface="微軟正黑體" panose="020B0604030504040204" pitchFamily="34" charset="-120"/>
                <a:ea typeface="微軟正黑體" panose="020B0604030504040204" pitchFamily="34" charset="-120"/>
                <a:cs typeface="Times New Roman" panose="02020603050405020304" pitchFamily="18" charset="0"/>
              </a:rPr>
              <a:t>說明</a:t>
            </a:r>
            <a:endParaRPr lang="en-US" altLang="zh-TW" sz="1200" kern="15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592697380"/>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dirty="0" smtClean="0">
                <a:solidFill>
                  <a:prstClr val="black"/>
                </a:solidFill>
              </a:rPr>
              <a:t> </a:t>
            </a:r>
            <a:fld id="{354BEFCB-66BC-46BA-85B5-7B47B07355DD}" type="slidenum">
              <a:rPr lang="en-US" altLang="zh-TW" b="1" smtClean="0">
                <a:solidFill>
                  <a:prstClr val="black"/>
                </a:solidFill>
              </a:rPr>
              <a:pPr>
                <a:defRPr/>
              </a:pPr>
              <a:t>9</a:t>
            </a:fld>
            <a:endParaRPr lang="en-US" altLang="zh-TW" b="1" dirty="0">
              <a:solidFill>
                <a:prstClr val="black"/>
              </a:solidFill>
            </a:endParaRPr>
          </a:p>
        </p:txBody>
      </p:sp>
      <p:sp>
        <p:nvSpPr>
          <p:cNvPr id="3" name="矩形 2"/>
          <p:cNvSpPr/>
          <p:nvPr/>
        </p:nvSpPr>
        <p:spPr>
          <a:xfrm>
            <a:off x="2555776" y="260648"/>
            <a:ext cx="3877985" cy="646331"/>
          </a:xfrm>
          <a:prstGeom prst="rect">
            <a:avLst/>
          </a:prstGeom>
        </p:spPr>
        <p:txBody>
          <a:bodyPr wrap="none">
            <a:spAutoFit/>
          </a:bodyPr>
          <a:lstStyle/>
          <a:p>
            <a:pPr algn="ctr" defTabSz="762000" fontAlgn="base">
              <a:spcBef>
                <a:spcPct val="0"/>
              </a:spcBef>
              <a:spcAft>
                <a:spcPct val="0"/>
              </a:spcAft>
              <a:defRPr/>
            </a:pPr>
            <a:r>
              <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叁</a:t>
            </a:r>
            <a:r>
              <a:rPr kumimoji="1" lang="zh-TW" altLang="en-US" sz="3600" b="1" dirty="0" smtClean="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rPr>
              <a:t>、計畫執行方式</a:t>
            </a:r>
            <a:endParaRPr kumimoji="1" lang="zh-TW" altLang="en-US" sz="3600" b="1" dirty="0">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667464300"/>
              </p:ext>
            </p:extLst>
          </p:nvPr>
        </p:nvGraphicFramePr>
        <p:xfrm>
          <a:off x="539553" y="1668381"/>
          <a:ext cx="8389809" cy="2595880"/>
        </p:xfrm>
        <a:graphic>
          <a:graphicData uri="http://schemas.openxmlformats.org/drawingml/2006/table">
            <a:tbl>
              <a:tblPr firstRow="1" bandRow="1">
                <a:tableStyleId>{21E4AEA4-8DFA-4A89-87EB-49C32662AFE0}</a:tableStyleId>
              </a:tblPr>
              <a:tblGrid>
                <a:gridCol w="932201">
                  <a:extLst>
                    <a:ext uri="{9D8B030D-6E8A-4147-A177-3AD203B41FA5}">
                      <a16:colId xmlns:a16="http://schemas.microsoft.com/office/drawing/2014/main" val="1171079000"/>
                    </a:ext>
                  </a:extLst>
                </a:gridCol>
                <a:gridCol w="932201">
                  <a:extLst>
                    <a:ext uri="{9D8B030D-6E8A-4147-A177-3AD203B41FA5}">
                      <a16:colId xmlns:a16="http://schemas.microsoft.com/office/drawing/2014/main" val="3378734691"/>
                    </a:ext>
                  </a:extLst>
                </a:gridCol>
                <a:gridCol w="908655">
                  <a:extLst>
                    <a:ext uri="{9D8B030D-6E8A-4147-A177-3AD203B41FA5}">
                      <a16:colId xmlns:a16="http://schemas.microsoft.com/office/drawing/2014/main" val="3815371560"/>
                    </a:ext>
                  </a:extLst>
                </a:gridCol>
                <a:gridCol w="955747">
                  <a:extLst>
                    <a:ext uri="{9D8B030D-6E8A-4147-A177-3AD203B41FA5}">
                      <a16:colId xmlns:a16="http://schemas.microsoft.com/office/drawing/2014/main" val="2995200540"/>
                    </a:ext>
                  </a:extLst>
                </a:gridCol>
                <a:gridCol w="932201">
                  <a:extLst>
                    <a:ext uri="{9D8B030D-6E8A-4147-A177-3AD203B41FA5}">
                      <a16:colId xmlns:a16="http://schemas.microsoft.com/office/drawing/2014/main" val="1881396632"/>
                    </a:ext>
                  </a:extLst>
                </a:gridCol>
                <a:gridCol w="932201">
                  <a:extLst>
                    <a:ext uri="{9D8B030D-6E8A-4147-A177-3AD203B41FA5}">
                      <a16:colId xmlns:a16="http://schemas.microsoft.com/office/drawing/2014/main" val="1118668868"/>
                    </a:ext>
                  </a:extLst>
                </a:gridCol>
                <a:gridCol w="932201">
                  <a:extLst>
                    <a:ext uri="{9D8B030D-6E8A-4147-A177-3AD203B41FA5}">
                      <a16:colId xmlns:a16="http://schemas.microsoft.com/office/drawing/2014/main" val="1423478354"/>
                    </a:ext>
                  </a:extLst>
                </a:gridCol>
                <a:gridCol w="932201">
                  <a:extLst>
                    <a:ext uri="{9D8B030D-6E8A-4147-A177-3AD203B41FA5}">
                      <a16:colId xmlns:a16="http://schemas.microsoft.com/office/drawing/2014/main" val="2523941569"/>
                    </a:ext>
                  </a:extLst>
                </a:gridCol>
                <a:gridCol w="932201">
                  <a:extLst>
                    <a:ext uri="{9D8B030D-6E8A-4147-A177-3AD203B41FA5}">
                      <a16:colId xmlns:a16="http://schemas.microsoft.com/office/drawing/2014/main" val="2475280054"/>
                    </a:ext>
                  </a:extLst>
                </a:gridCol>
              </a:tblGrid>
              <a:tr h="370840">
                <a:tc rowSpan="2">
                  <a:txBody>
                    <a:bodyPr/>
                    <a:lstStyle/>
                    <a:p>
                      <a:pPr algn="ctr">
                        <a:lnSpc>
                          <a:spcPts val="1600"/>
                        </a:lnSpc>
                        <a:spcAft>
                          <a:spcPts val="0"/>
                        </a:spcAft>
                      </a:pPr>
                      <a:r>
                        <a:rPr lang="zh-TW" altLang="en-US" sz="1400" kern="150"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項目</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rowSpan="2">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zh-TW" altLang="zh-TW" sz="1400" kern="150" spc="10" dirty="0" smtClean="0">
                          <a:solidFill>
                            <a:schemeClr val="bg1"/>
                          </a:solidFill>
                          <a:effectLst/>
                          <a:latin typeface="微軟正黑體" panose="020B0604030504040204" pitchFamily="34" charset="-120"/>
                          <a:ea typeface="微軟正黑體" panose="020B0604030504040204" pitchFamily="34" charset="-120"/>
                        </a:rPr>
                        <a:t>設</a:t>
                      </a:r>
                      <a:r>
                        <a:rPr lang="zh-TW" altLang="zh-TW" sz="1400" kern="150" dirty="0" smtClean="0">
                          <a:solidFill>
                            <a:schemeClr val="bg1"/>
                          </a:solidFill>
                          <a:effectLst/>
                          <a:latin typeface="微軟正黑體" panose="020B0604030504040204" pitchFamily="34" charset="-120"/>
                          <a:ea typeface="微軟正黑體" panose="020B0604030504040204" pitchFamily="34" charset="-120"/>
                        </a:rPr>
                        <a:t>備名稱</a:t>
                      </a:r>
                      <a:endParaRPr lang="zh-TW" altLang="zh-TW" sz="1400" kern="150"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rowSpan="2">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設</a:t>
                      </a:r>
                      <a:r>
                        <a:rPr lang="zh-TW" sz="1400" kern="150" dirty="0">
                          <a:solidFill>
                            <a:schemeClr val="bg1"/>
                          </a:solidFill>
                          <a:effectLst/>
                          <a:latin typeface="微軟正黑體" panose="020B0604030504040204" pitchFamily="34" charset="-120"/>
                          <a:ea typeface="微軟正黑體" panose="020B0604030504040204" pitchFamily="34" charset="-120"/>
                        </a:rPr>
                        <a:t>置地點</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rowSpan="2">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型式</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gridSpan="2">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設</a:t>
                      </a:r>
                      <a:r>
                        <a:rPr lang="zh-TW" sz="1400" kern="150" dirty="0">
                          <a:solidFill>
                            <a:schemeClr val="bg1"/>
                          </a:solidFill>
                          <a:effectLst/>
                          <a:latin typeface="微軟正黑體" panose="020B0604030504040204" pitchFamily="34" charset="-120"/>
                          <a:ea typeface="微軟正黑體" panose="020B0604030504040204" pitchFamily="34" charset="-120"/>
                        </a:rPr>
                        <a:t>備</a:t>
                      </a:r>
                      <a:r>
                        <a:rPr lang="zh-TW" sz="1400" kern="150" spc="10" dirty="0">
                          <a:solidFill>
                            <a:schemeClr val="bg1"/>
                          </a:solidFill>
                          <a:effectLst/>
                          <a:latin typeface="微軟正黑體" panose="020B0604030504040204" pitchFamily="34" charset="-120"/>
                          <a:ea typeface="微軟正黑體" panose="020B0604030504040204" pitchFamily="34" charset="-120"/>
                        </a:rPr>
                        <a:t>功</a:t>
                      </a:r>
                      <a:r>
                        <a:rPr lang="zh-TW" sz="1400" kern="150" dirty="0">
                          <a:solidFill>
                            <a:schemeClr val="bg1"/>
                          </a:solidFill>
                          <a:effectLst/>
                          <a:latin typeface="微軟正黑體" panose="020B0604030504040204" pitchFamily="34" charset="-120"/>
                          <a:ea typeface="微軟正黑體" panose="020B0604030504040204" pitchFamily="34" charset="-120"/>
                        </a:rPr>
                        <a:t>率</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hMerge="1">
                  <a:txBody>
                    <a:bodyPr/>
                    <a:lstStyle/>
                    <a:p>
                      <a:endParaRPr lang="zh-TW" altLang="en-US"/>
                    </a:p>
                  </a:txBody>
                  <a:tcPr/>
                </a:tc>
                <a:tc gridSpan="2">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設</a:t>
                      </a:r>
                      <a:r>
                        <a:rPr lang="zh-TW" sz="1400" kern="150" dirty="0">
                          <a:solidFill>
                            <a:schemeClr val="bg1"/>
                          </a:solidFill>
                          <a:effectLst/>
                          <a:latin typeface="微軟正黑體" panose="020B0604030504040204" pitchFamily="34" charset="-120"/>
                          <a:ea typeface="微軟正黑體" panose="020B0604030504040204" pitchFamily="34" charset="-120"/>
                        </a:rPr>
                        <a:t>備容量</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tc hMerge="1">
                  <a:txBody>
                    <a:bodyPr/>
                    <a:lstStyle/>
                    <a:p>
                      <a:endParaRPr lang="zh-TW" altLang="en-US"/>
                    </a:p>
                  </a:txBody>
                  <a:tcPr/>
                </a:tc>
                <a:tc rowSpan="2">
                  <a:txBody>
                    <a:bodyPr/>
                    <a:lstStyle/>
                    <a:p>
                      <a:pPr algn="ctr">
                        <a:lnSpc>
                          <a:spcPts val="1600"/>
                        </a:lnSpc>
                        <a:spcAft>
                          <a:spcPts val="0"/>
                        </a:spcAft>
                      </a:pPr>
                      <a:r>
                        <a:rPr lang="zh-TW" sz="1400" kern="150" dirty="0" smtClean="0">
                          <a:solidFill>
                            <a:schemeClr val="bg1"/>
                          </a:solidFill>
                          <a:effectLst/>
                          <a:latin typeface="微軟正黑體" panose="020B0604030504040204" pitchFamily="34" charset="-120"/>
                          <a:ea typeface="微軟正黑體" panose="020B0604030504040204" pitchFamily="34" charset="-120"/>
                        </a:rPr>
                        <a:t>數量</a:t>
                      </a:r>
                      <a:endParaRPr lang="en-US" altLang="zh-TW" sz="1400" kern="150" dirty="0" smtClean="0">
                        <a:solidFill>
                          <a:schemeClr val="bg1"/>
                        </a:solidFill>
                        <a:effectLst/>
                        <a:latin typeface="微軟正黑體" panose="020B0604030504040204" pitchFamily="34" charset="-120"/>
                        <a:ea typeface="微軟正黑體" panose="020B0604030504040204" pitchFamily="34" charset="-120"/>
                      </a:endParaRPr>
                    </a:p>
                    <a:p>
                      <a:pPr algn="ctr">
                        <a:lnSpc>
                          <a:spcPts val="1600"/>
                        </a:lnSpc>
                        <a:spcAft>
                          <a:spcPts val="0"/>
                        </a:spcAft>
                      </a:pPr>
                      <a:r>
                        <a:rPr lang="en-US" sz="1400" kern="150" spc="5" dirty="0" smtClean="0">
                          <a:solidFill>
                            <a:schemeClr val="bg1"/>
                          </a:solidFill>
                          <a:effectLst/>
                          <a:latin typeface="微軟正黑體" panose="020B0604030504040204" pitchFamily="34" charset="-120"/>
                          <a:ea typeface="微軟正黑體" panose="020B0604030504040204" pitchFamily="34" charset="-120"/>
                        </a:rPr>
                        <a:t>(</a:t>
                      </a:r>
                      <a:r>
                        <a:rPr lang="zh-TW" sz="1400" kern="150" spc="10" dirty="0">
                          <a:solidFill>
                            <a:schemeClr val="bg1"/>
                          </a:solidFill>
                          <a:effectLst/>
                          <a:latin typeface="微軟正黑體" panose="020B0604030504040204" pitchFamily="34" charset="-120"/>
                          <a:ea typeface="微軟正黑體" panose="020B0604030504040204" pitchFamily="34" charset="-120"/>
                        </a:rPr>
                        <a:t>台</a:t>
                      </a:r>
                      <a:r>
                        <a:rPr lang="en-US" sz="1400" kern="150" dirty="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tc>
                <a:extLst>
                  <a:ext uri="{0D108BD9-81ED-4DB2-BD59-A6C34878D82A}">
                    <a16:rowId xmlns:a16="http://schemas.microsoft.com/office/drawing/2014/main" val="323861905"/>
                  </a:ext>
                </a:extLst>
              </a:tr>
              <a:tr h="3708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電</a:t>
                      </a:r>
                      <a:r>
                        <a:rPr lang="zh-TW" sz="1400" kern="150" dirty="0">
                          <a:solidFill>
                            <a:schemeClr val="bg1"/>
                          </a:solidFill>
                          <a:effectLst/>
                          <a:latin typeface="微軟正黑體" panose="020B0604030504040204" pitchFamily="34" charset="-120"/>
                          <a:ea typeface="微軟正黑體" panose="020B0604030504040204" pitchFamily="34" charset="-120"/>
                        </a:rPr>
                        <a:t>壓</a:t>
                      </a:r>
                      <a:r>
                        <a:rPr lang="en-US" sz="1400" kern="150" spc="5" dirty="0">
                          <a:solidFill>
                            <a:schemeClr val="bg1"/>
                          </a:solidFill>
                          <a:effectLst/>
                          <a:latin typeface="微軟正黑體" panose="020B0604030504040204" pitchFamily="34" charset="-120"/>
                          <a:ea typeface="微軟正黑體" panose="020B0604030504040204" pitchFamily="34" charset="-120"/>
                        </a:rPr>
                        <a:t>(</a:t>
                      </a:r>
                      <a:r>
                        <a:rPr lang="en-US" sz="1400" kern="150" dirty="0">
                          <a:solidFill>
                            <a:schemeClr val="bg1"/>
                          </a:solidFill>
                          <a:effectLst/>
                          <a:latin typeface="微軟正黑體" panose="020B0604030504040204" pitchFamily="34" charset="-120"/>
                          <a:ea typeface="微軟正黑體" panose="020B0604030504040204" pitchFamily="34" charset="-120"/>
                        </a:rPr>
                        <a:t>V)</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功</a:t>
                      </a:r>
                      <a:r>
                        <a:rPr lang="zh-TW" sz="1400" kern="150" dirty="0">
                          <a:solidFill>
                            <a:schemeClr val="bg1"/>
                          </a:solidFill>
                          <a:effectLst/>
                          <a:latin typeface="微軟正黑體" panose="020B0604030504040204" pitchFamily="34" charset="-120"/>
                          <a:ea typeface="微軟正黑體" panose="020B0604030504040204" pitchFamily="34" charset="-120"/>
                        </a:rPr>
                        <a:t>率</a:t>
                      </a:r>
                      <a:r>
                        <a:rPr lang="en-US" sz="1400" kern="150" spc="5" dirty="0">
                          <a:solidFill>
                            <a:schemeClr val="bg1"/>
                          </a:solidFill>
                          <a:effectLst/>
                          <a:latin typeface="微軟正黑體" panose="020B0604030504040204" pitchFamily="34" charset="-120"/>
                          <a:ea typeface="微軟正黑體" panose="020B0604030504040204" pitchFamily="34" charset="-120"/>
                        </a:rPr>
                        <a:t>(</a:t>
                      </a:r>
                      <a:r>
                        <a:rPr lang="en-US" sz="1400" kern="150" spc="-5" dirty="0">
                          <a:solidFill>
                            <a:schemeClr val="bg1"/>
                          </a:solidFill>
                          <a:effectLst/>
                          <a:latin typeface="微軟正黑體" panose="020B0604030504040204" pitchFamily="34" charset="-120"/>
                          <a:ea typeface="微軟正黑體" panose="020B0604030504040204" pitchFamily="34" charset="-120"/>
                        </a:rPr>
                        <a:t>k</a:t>
                      </a:r>
                      <a:r>
                        <a:rPr lang="en-US" sz="1400" kern="150" spc="5" dirty="0">
                          <a:solidFill>
                            <a:schemeClr val="bg1"/>
                          </a:solidFill>
                          <a:effectLst/>
                          <a:latin typeface="微軟正黑體" panose="020B0604030504040204" pitchFamily="34" charset="-120"/>
                          <a:ea typeface="微軟正黑體" panose="020B0604030504040204" pitchFamily="34" charset="-120"/>
                        </a:rPr>
                        <a:t>W</a:t>
                      </a:r>
                      <a:r>
                        <a:rPr lang="en-US" sz="1400" kern="150" dirty="0">
                          <a:solidFill>
                            <a:schemeClr val="bg1"/>
                          </a:solidFill>
                          <a:effectLst/>
                          <a:latin typeface="微軟正黑體" panose="020B0604030504040204" pitchFamily="34" charset="-120"/>
                          <a:ea typeface="微軟正黑體" panose="020B0604030504040204" pitchFamily="34" charset="-120"/>
                        </a:rPr>
                        <a:t>)</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容量</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a:txBody>
                    <a:bodyPr/>
                    <a:lstStyle/>
                    <a:p>
                      <a:pPr algn="ctr">
                        <a:lnSpc>
                          <a:spcPts val="1600"/>
                        </a:lnSpc>
                        <a:spcAft>
                          <a:spcPts val="0"/>
                        </a:spcAft>
                      </a:pPr>
                      <a:r>
                        <a:rPr lang="zh-TW" sz="1400" kern="150" spc="10" dirty="0">
                          <a:solidFill>
                            <a:schemeClr val="bg1"/>
                          </a:solidFill>
                          <a:effectLst/>
                          <a:latin typeface="微軟正黑體" panose="020B0604030504040204" pitchFamily="34" charset="-120"/>
                          <a:ea typeface="微軟正黑體" panose="020B0604030504040204" pitchFamily="34" charset="-120"/>
                        </a:rPr>
                        <a:t>單位</a:t>
                      </a:r>
                      <a:endParaRPr lang="zh-TW" sz="1400" kern="15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accent2"/>
                    </a:solidFill>
                  </a:tcPr>
                </a:tc>
                <a:tc vMerge="1">
                  <a:txBody>
                    <a:bodyPr/>
                    <a:lstStyle/>
                    <a:p>
                      <a:endParaRPr lang="zh-TW" altLang="en-US"/>
                    </a:p>
                  </a:txBody>
                  <a:tcPr/>
                </a:tc>
                <a:extLst>
                  <a:ext uri="{0D108BD9-81ED-4DB2-BD59-A6C34878D82A}">
                    <a16:rowId xmlns:a16="http://schemas.microsoft.com/office/drawing/2014/main" val="358294905"/>
                  </a:ext>
                </a:extLst>
              </a:tr>
              <a:tr h="370840">
                <a:tc>
                  <a:txBody>
                    <a:bodyPr/>
                    <a:lstStyle/>
                    <a:p>
                      <a:r>
                        <a:rPr lang="zh-TW" altLang="en-US" dirty="0" smtClean="0">
                          <a:solidFill>
                            <a:schemeClr val="tx1"/>
                          </a:solidFill>
                          <a:latin typeface="微軟正黑體" panose="020B0604030504040204" pitchFamily="34" charset="-120"/>
                          <a:ea typeface="微軟正黑體" panose="020B0604030504040204" pitchFamily="34" charset="-120"/>
                        </a:rPr>
                        <a:t>改善前</a:t>
                      </a:r>
                      <a:endParaRPr lang="zh-TW" altLang="en-US" dirty="0">
                        <a:solidFill>
                          <a:schemeClr val="tx1"/>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dirty="0">
                        <a:solidFill>
                          <a:srgbClr val="FF0000"/>
                        </a:solidFill>
                      </a:endParaRPr>
                    </a:p>
                  </a:txBody>
                  <a:tcPr/>
                </a:tc>
                <a:tc>
                  <a:txBody>
                    <a:bodyPr/>
                    <a:lstStyle/>
                    <a:p>
                      <a:endParaRPr lang="zh-TW" altLang="en-US" dirty="0">
                        <a:solidFill>
                          <a:srgbClr val="FF0000"/>
                        </a:solidFill>
                      </a:endParaRPr>
                    </a:p>
                  </a:txBody>
                  <a:tcPr/>
                </a:tc>
                <a:tc>
                  <a:txBody>
                    <a:bodyPr/>
                    <a:lstStyle/>
                    <a:p>
                      <a:endParaRPr lang="zh-TW" altLang="en-US" dirty="0">
                        <a:solidFill>
                          <a:srgbClr val="FF0000"/>
                        </a:solidFill>
                      </a:endParaRPr>
                    </a:p>
                  </a:txBody>
                  <a:tcPr/>
                </a:tc>
                <a:tc>
                  <a:txBody>
                    <a:bodyPr/>
                    <a:lstStyle/>
                    <a:p>
                      <a:endParaRPr lang="zh-TW" altLang="en-US" dirty="0">
                        <a:solidFill>
                          <a:srgbClr val="FF0000"/>
                        </a:solidFill>
                      </a:endParaRPr>
                    </a:p>
                  </a:txBody>
                  <a:tcPr/>
                </a:tc>
                <a:tc>
                  <a:txBody>
                    <a:bodyPr/>
                    <a:lstStyle/>
                    <a:p>
                      <a:endParaRPr lang="zh-TW" altLang="en-US" dirty="0">
                        <a:solidFill>
                          <a:srgbClr val="FF0000"/>
                        </a:solidFill>
                      </a:endParaRPr>
                    </a:p>
                  </a:txBody>
                  <a:tcPr/>
                </a:tc>
                <a:extLst>
                  <a:ext uri="{0D108BD9-81ED-4DB2-BD59-A6C34878D82A}">
                    <a16:rowId xmlns:a16="http://schemas.microsoft.com/office/drawing/2014/main" val="1537149912"/>
                  </a:ext>
                </a:extLst>
              </a:tr>
              <a:tr h="370840">
                <a:tc>
                  <a:txBody>
                    <a:bodyPr/>
                    <a:lstStyle/>
                    <a:p>
                      <a:endParaRPr lang="zh-TW" altLang="en-US" dirty="0">
                        <a:solidFill>
                          <a:schemeClr val="tx1"/>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extLst>
                  <a:ext uri="{0D108BD9-81ED-4DB2-BD59-A6C34878D82A}">
                    <a16:rowId xmlns:a16="http://schemas.microsoft.com/office/drawing/2014/main" val="854119758"/>
                  </a:ext>
                </a:extLst>
              </a:tr>
              <a:tr h="370840">
                <a:tc>
                  <a:txBody>
                    <a:bodyPr/>
                    <a:lstStyle/>
                    <a:p>
                      <a:endParaRPr lang="zh-TW" altLang="en-US" dirty="0">
                        <a:solidFill>
                          <a:schemeClr val="tx1"/>
                        </a:solidFill>
                        <a:latin typeface="微軟正黑體" panose="020B0604030504040204" pitchFamily="34" charset="-120"/>
                        <a:ea typeface="微軟正黑體" panose="020B0604030504040204" pitchFamily="34" charset="-120"/>
                      </a:endParaRPr>
                    </a:p>
                  </a:txBody>
                  <a:tcPr/>
                </a:tc>
                <a:tc>
                  <a:txBody>
                    <a:bodyPr/>
                    <a:lstStyle/>
                    <a:p>
                      <a:endParaRPr lang="zh-TW" altLang="en-US" dirty="0">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dirty="0">
                        <a:solidFill>
                          <a:srgbClr val="FF0000"/>
                        </a:solidFill>
                      </a:endParaRPr>
                    </a:p>
                  </a:txBody>
                  <a:tcPr/>
                </a:tc>
                <a:extLst>
                  <a:ext uri="{0D108BD9-81ED-4DB2-BD59-A6C34878D82A}">
                    <a16:rowId xmlns:a16="http://schemas.microsoft.com/office/drawing/2014/main" val="3036240284"/>
                  </a:ext>
                </a:extLst>
              </a:tr>
              <a:tr h="370840">
                <a:tc>
                  <a:txBody>
                    <a:bodyPr/>
                    <a:lstStyle/>
                    <a:p>
                      <a:r>
                        <a:rPr lang="zh-TW" altLang="en-US" dirty="0" smtClean="0">
                          <a:solidFill>
                            <a:schemeClr val="tx1"/>
                          </a:solidFill>
                          <a:latin typeface="微軟正黑體" panose="020B0604030504040204" pitchFamily="34" charset="-120"/>
                          <a:ea typeface="微軟正黑體" panose="020B0604030504040204" pitchFamily="34" charset="-120"/>
                        </a:rPr>
                        <a:t>改善後</a:t>
                      </a:r>
                      <a:endParaRPr lang="zh-TW" altLang="en-US" dirty="0">
                        <a:solidFill>
                          <a:schemeClr val="tx1"/>
                        </a:solidFill>
                        <a:latin typeface="微軟正黑體" panose="020B0604030504040204" pitchFamily="34" charset="-120"/>
                        <a:ea typeface="微軟正黑體" panose="020B0604030504040204" pitchFamily="34" charset="-120"/>
                      </a:endParaRPr>
                    </a:p>
                  </a:txBody>
                  <a:tcPr/>
                </a:tc>
                <a:tc>
                  <a:txBody>
                    <a:bodyPr/>
                    <a:lstStyle/>
                    <a:p>
                      <a:endParaRPr lang="zh-TW" altLang="en-US" dirty="0">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dirty="0">
                        <a:solidFill>
                          <a:srgbClr val="FF0000"/>
                        </a:solidFill>
                      </a:endParaRPr>
                    </a:p>
                  </a:txBody>
                  <a:tcPr/>
                </a:tc>
                <a:extLst>
                  <a:ext uri="{0D108BD9-81ED-4DB2-BD59-A6C34878D82A}">
                    <a16:rowId xmlns:a16="http://schemas.microsoft.com/office/drawing/2014/main" val="4001700475"/>
                  </a:ext>
                </a:extLst>
              </a:tr>
              <a:tr h="370840">
                <a:tc>
                  <a:txBody>
                    <a:bodyPr/>
                    <a:lstStyle/>
                    <a:p>
                      <a:endParaRPr lang="zh-TW" altLang="en-US">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dirty="0">
                        <a:solidFill>
                          <a:srgbClr val="FF0000"/>
                        </a:solidFill>
                        <a:latin typeface="微軟正黑體" panose="020B0604030504040204" pitchFamily="34" charset="-120"/>
                        <a:ea typeface="微軟正黑體" panose="020B0604030504040204" pitchFamily="34" charset="-120"/>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a:solidFill>
                          <a:srgbClr val="FF0000"/>
                        </a:solidFill>
                      </a:endParaRPr>
                    </a:p>
                  </a:txBody>
                  <a:tcPr/>
                </a:tc>
                <a:tc>
                  <a:txBody>
                    <a:bodyPr/>
                    <a:lstStyle/>
                    <a:p>
                      <a:endParaRPr lang="zh-TW" altLang="en-US" dirty="0">
                        <a:solidFill>
                          <a:srgbClr val="FF0000"/>
                        </a:solidFill>
                      </a:endParaRPr>
                    </a:p>
                  </a:txBody>
                  <a:tcPr/>
                </a:tc>
                <a:extLst>
                  <a:ext uri="{0D108BD9-81ED-4DB2-BD59-A6C34878D82A}">
                    <a16:rowId xmlns:a16="http://schemas.microsoft.com/office/drawing/2014/main" val="2646886917"/>
                  </a:ext>
                </a:extLst>
              </a:tr>
            </a:tbl>
          </a:graphicData>
        </a:graphic>
      </p:graphicFrame>
      <p:sp>
        <p:nvSpPr>
          <p:cNvPr id="7" name="矩形 6"/>
          <p:cNvSpPr/>
          <p:nvPr/>
        </p:nvSpPr>
        <p:spPr>
          <a:xfrm>
            <a:off x="0" y="1080000"/>
            <a:ext cx="8208912" cy="646331"/>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一</a:t>
            </a:r>
            <a:r>
              <a:rPr lang="zh-TW" altLang="en-US" sz="2400" b="1" dirty="0" smtClean="0">
                <a:latin typeface="微軟正黑體" panose="020B0604030504040204" pitchFamily="34" charset="-120"/>
                <a:ea typeface="微軟正黑體" panose="020B0604030504040204" pitchFamily="34" charset="-120"/>
              </a:rPr>
              <a:t>、</a:t>
            </a:r>
            <a:r>
              <a:rPr lang="en-US" altLang="zh-TW" sz="2400" b="1" dirty="0" smtClean="0">
                <a:latin typeface="微軟正黑體" panose="020B0604030504040204" pitchFamily="34" charset="-120"/>
                <a:ea typeface="微軟正黑體" panose="020B0604030504040204" pitchFamily="34" charset="-120"/>
              </a:rPr>
              <a:t>OO</a:t>
            </a:r>
            <a:r>
              <a:rPr lang="zh-TW" altLang="en-US" sz="2400" b="1" dirty="0" smtClean="0">
                <a:latin typeface="微軟正黑體" panose="020B0604030504040204" pitchFamily="34" charset="-120"/>
                <a:ea typeface="微軟正黑體" panose="020B0604030504040204" pitchFamily="34" charset="-120"/>
              </a:rPr>
              <a:t>設備</a:t>
            </a:r>
            <a:endParaRPr lang="en-US" altLang="zh-TW" sz="2400" b="1" dirty="0">
              <a:latin typeface="微軟正黑體" panose="020B0604030504040204" pitchFamily="34" charset="-120"/>
              <a:ea typeface="微軟正黑體" panose="020B0604030504040204" pitchFamily="34" charset="-120"/>
            </a:endParaRPr>
          </a:p>
        </p:txBody>
      </p:sp>
      <p:sp>
        <p:nvSpPr>
          <p:cNvPr id="8" name="矩形 7"/>
          <p:cNvSpPr/>
          <p:nvPr/>
        </p:nvSpPr>
        <p:spPr>
          <a:xfrm>
            <a:off x="3182" y="4529476"/>
            <a:ext cx="8208912" cy="578492"/>
          </a:xfrm>
          <a:prstGeom prst="rect">
            <a:avLst/>
          </a:prstGeom>
        </p:spPr>
        <p:txBody>
          <a:bodyPr wrap="square">
            <a:spAutoFit/>
          </a:bodyPr>
          <a:lstStyle/>
          <a:p>
            <a:pPr indent="266700">
              <a:lnSpc>
                <a:spcPct val="150000"/>
              </a:lnSpc>
              <a:spcBef>
                <a:spcPts val="600"/>
              </a:spcBef>
            </a:pPr>
            <a:r>
              <a:rPr lang="zh-TW" altLang="en-US" sz="2400" b="1" dirty="0">
                <a:latin typeface="微軟正黑體" panose="020B0604030504040204" pitchFamily="34" charset="-120"/>
                <a:ea typeface="微軟正黑體" panose="020B0604030504040204" pitchFamily="34" charset="-120"/>
              </a:rPr>
              <a:t>二</a:t>
            </a:r>
            <a:r>
              <a:rPr lang="zh-TW" altLang="en-US"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預估專案計畫節能</a:t>
            </a:r>
            <a:r>
              <a:rPr lang="zh-TW" altLang="en-US" sz="2400" b="1" dirty="0" smtClean="0">
                <a:latin typeface="微軟正黑體" panose="020B0604030504040204" pitchFamily="34" charset="-120"/>
                <a:ea typeface="微軟正黑體" panose="020B0604030504040204" pitchFamily="34" charset="-120"/>
              </a:rPr>
              <a:t>率</a:t>
            </a:r>
            <a:endParaRPr lang="zh-TW" altLang="en-US" sz="2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68348552"/>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DB簡報格式">
  <a:themeElements>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IDB簡報格式">
      <a:majorFont>
        <a:latin typeface="Times New Roman"/>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600" b="0" i="0" u="none" strike="noStrike" cap="none" normalizeH="0" baseline="0" smtClean="0">
            <a:ln>
              <a:noFill/>
            </a:ln>
            <a:solidFill>
              <a:schemeClr val="tx1"/>
            </a:solidFill>
            <a:effectLst/>
            <a:latin typeface="Times New Roman" pitchFamily="18" charset="0"/>
            <a:ea typeface="華康隸書體" pitchFamily="49" charset="-12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600" b="0" i="0" u="none" strike="noStrike" cap="none" normalizeH="0" baseline="0" smtClean="0">
            <a:ln>
              <a:noFill/>
            </a:ln>
            <a:solidFill>
              <a:schemeClr val="tx1"/>
            </a:solidFill>
            <a:effectLst/>
            <a:latin typeface="Times New Roman" pitchFamily="18" charset="0"/>
            <a:ea typeface="華康隸書體" pitchFamily="49" charset="-120"/>
          </a:defRPr>
        </a:defPPr>
      </a:lstStyle>
    </a:lnDef>
  </a:objectDefaults>
  <a:extraClrSchemeLst>
    <a:extraClrScheme>
      <a:clrScheme name="IDB簡報格式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DB簡報格式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DB簡報格式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DB簡報格式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DB簡報格式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DB簡報格式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DB簡報格式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3833</TotalTime>
  <Words>1004</Words>
  <Application>Microsoft Office PowerPoint</Application>
  <PresentationFormat>如螢幕大小 (4:3)</PresentationFormat>
  <Paragraphs>250</Paragraphs>
  <Slides>16</Slides>
  <Notes>1</Notes>
  <HiddenSlides>0</HiddenSlides>
  <MMClips>0</MMClips>
  <ScaleCrop>false</ScaleCrop>
  <HeadingPairs>
    <vt:vector size="6" baseType="variant">
      <vt:variant>
        <vt:lpstr>使用字型</vt:lpstr>
      </vt:variant>
      <vt:variant>
        <vt:i4>9</vt:i4>
      </vt:variant>
      <vt:variant>
        <vt:lpstr>佈景主題</vt:lpstr>
      </vt:variant>
      <vt:variant>
        <vt:i4>2</vt:i4>
      </vt:variant>
      <vt:variant>
        <vt:lpstr>投影片標題</vt:lpstr>
      </vt:variant>
      <vt:variant>
        <vt:i4>16</vt:i4>
      </vt:variant>
    </vt:vector>
  </HeadingPairs>
  <TitlesOfParts>
    <vt:vector size="27" baseType="lpstr">
      <vt:lpstr>Mangal</vt:lpstr>
      <vt:lpstr>華康隸書體</vt:lpstr>
      <vt:lpstr>微軟正黑體</vt:lpstr>
      <vt:lpstr>新細明體</vt:lpstr>
      <vt:lpstr>標楷體</vt:lpstr>
      <vt:lpstr>Arial</vt:lpstr>
      <vt:lpstr>Calibri</vt:lpstr>
      <vt:lpstr>Times New Roman</vt:lpstr>
      <vt:lpstr>Wingdings</vt:lpstr>
      <vt:lpstr>Office Theme</vt:lpstr>
      <vt:lpstr>1_IDB簡報格式</vt:lpstr>
      <vt:lpstr>PowerPoint 簡報</vt:lpstr>
      <vt:lpstr>簡報大綱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532150</dc:creator>
  <cp:lastModifiedBy>王彥峻</cp:lastModifiedBy>
  <cp:revision>298</cp:revision>
  <cp:lastPrinted>2022-04-20T08:13:24Z</cp:lastPrinted>
  <dcterms:created xsi:type="dcterms:W3CDTF">2019-02-22T04:33:18Z</dcterms:created>
  <dcterms:modified xsi:type="dcterms:W3CDTF">2023-04-10T01:29:10Z</dcterms:modified>
</cp:coreProperties>
</file>